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80" r:id="rId6"/>
    <p:sldId id="279" r:id="rId7"/>
    <p:sldId id="281" r:id="rId8"/>
    <p:sldId id="282" r:id="rId9"/>
    <p:sldId id="283" r:id="rId10"/>
    <p:sldId id="286" r:id="rId11"/>
    <p:sldId id="287" r:id="rId12"/>
    <p:sldId id="288" r:id="rId13"/>
    <p:sldId id="284" r:id="rId14"/>
    <p:sldId id="285" r:id="rId15"/>
    <p:sldId id="290" r:id="rId16"/>
    <p:sldId id="289" r:id="rId17"/>
    <p:sldId id="292" r:id="rId18"/>
    <p:sldId id="291" r:id="rId19"/>
    <p:sldId id="347" r:id="rId20"/>
    <p:sldId id="348" r:id="rId21"/>
    <p:sldId id="261" r:id="rId22"/>
    <p:sldId id="321" r:id="rId23"/>
    <p:sldId id="262" r:id="rId24"/>
    <p:sldId id="322" r:id="rId25"/>
    <p:sldId id="323" r:id="rId26"/>
    <p:sldId id="263" r:id="rId27"/>
    <p:sldId id="297" r:id="rId28"/>
    <p:sldId id="298" r:id="rId29"/>
    <p:sldId id="300" r:id="rId30"/>
    <p:sldId id="299" r:id="rId31"/>
    <p:sldId id="301" r:id="rId32"/>
    <p:sldId id="320" r:id="rId33"/>
    <p:sldId id="264" r:id="rId34"/>
    <p:sldId id="265" r:id="rId35"/>
    <p:sldId id="358" r:id="rId36"/>
    <p:sldId id="266" r:id="rId37"/>
    <p:sldId id="267" r:id="rId38"/>
    <p:sldId id="324" r:id="rId39"/>
    <p:sldId id="325" r:id="rId40"/>
    <p:sldId id="268" r:id="rId41"/>
    <p:sldId id="295" r:id="rId42"/>
    <p:sldId id="302" r:id="rId43"/>
    <p:sldId id="303" r:id="rId44"/>
    <p:sldId id="304" r:id="rId45"/>
    <p:sldId id="306" r:id="rId46"/>
    <p:sldId id="319" r:id="rId47"/>
    <p:sldId id="270" r:id="rId48"/>
    <p:sldId id="313" r:id="rId49"/>
    <p:sldId id="314" r:id="rId50"/>
    <p:sldId id="315" r:id="rId51"/>
    <p:sldId id="317" r:id="rId52"/>
    <p:sldId id="316" r:id="rId53"/>
    <p:sldId id="318" r:id="rId54"/>
    <p:sldId id="311" r:id="rId55"/>
    <p:sldId id="312" r:id="rId56"/>
    <p:sldId id="344" r:id="rId57"/>
    <p:sldId id="346" r:id="rId58"/>
    <p:sldId id="345" r:id="rId59"/>
    <p:sldId id="305" r:id="rId60"/>
    <p:sldId id="309" r:id="rId61"/>
    <p:sldId id="272" r:id="rId62"/>
    <p:sldId id="310" r:id="rId63"/>
    <p:sldId id="273" r:id="rId64"/>
    <p:sldId id="326" r:id="rId65"/>
    <p:sldId id="328" r:id="rId66"/>
    <p:sldId id="327" r:id="rId67"/>
    <p:sldId id="294" r:id="rId68"/>
    <p:sldId id="308" r:id="rId69"/>
    <p:sldId id="293" r:id="rId70"/>
    <p:sldId id="337" r:id="rId71"/>
    <p:sldId id="338" r:id="rId72"/>
    <p:sldId id="339" r:id="rId73"/>
    <p:sldId id="274" r:id="rId74"/>
    <p:sldId id="329" r:id="rId75"/>
    <p:sldId id="331" r:id="rId76"/>
    <p:sldId id="332" r:id="rId77"/>
    <p:sldId id="333" r:id="rId78"/>
    <p:sldId id="340" r:id="rId79"/>
    <p:sldId id="341" r:id="rId80"/>
    <p:sldId id="342" r:id="rId81"/>
    <p:sldId id="334" r:id="rId82"/>
    <p:sldId id="335" r:id="rId83"/>
    <p:sldId id="275" r:id="rId84"/>
    <p:sldId id="343" r:id="rId85"/>
    <p:sldId id="357" r:id="rId86"/>
    <p:sldId id="359" r:id="rId87"/>
    <p:sldId id="349" r:id="rId88"/>
    <p:sldId id="356" r:id="rId89"/>
    <p:sldId id="360" r:id="rId90"/>
    <p:sldId id="276" r:id="rId91"/>
    <p:sldId id="350" r:id="rId92"/>
    <p:sldId id="351" r:id="rId93"/>
    <p:sldId id="352" r:id="rId94"/>
    <p:sldId id="353" r:id="rId95"/>
    <p:sldId id="354" r:id="rId96"/>
    <p:sldId id="355" r:id="rId97"/>
    <p:sldId id="277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70B2"/>
    <a:srgbClr val="5AC9E7"/>
    <a:srgbClr val="28A5E3"/>
    <a:srgbClr val="F6FCFF"/>
    <a:srgbClr val="F4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646"/>
  </p:normalViewPr>
  <p:slideViewPr>
    <p:cSldViewPr snapToGrid="0" snapToObjects="1">
      <p:cViewPr varScale="1">
        <p:scale>
          <a:sx n="70" d="100"/>
          <a:sy n="70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8947A-CE0F-5B4B-BDF5-F4B1F2532211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B8DF5-FC47-6E45-A002-762471CA1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1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6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0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B8DF5-FC47-6E45-A002-762471CA17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1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5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0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1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7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C635-FAF5-5840-BC71-E9E4894C455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A638-4A04-3B4C-AD33-28E3A7C92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9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hu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onyziz/git-clas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2875560"/>
            <a:ext cx="5829300" cy="1102519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>Σεμινάριο </a:t>
            </a:r>
            <a:r>
              <a:rPr lang="en-US" dirty="0" err="1" smtClean="0"/>
              <a:t>Git</a:t>
            </a:r>
            <a:r>
              <a:rPr lang="en-US" dirty="0" smtClean="0"/>
              <a:t> &amp; </a:t>
            </a:r>
            <a:r>
              <a:rPr lang="en-US" dirty="0" err="1" smtClean="0"/>
              <a:t>GitHub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sz="2700" dirty="0" smtClean="0"/>
              <a:t>Ημέρα 2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4192391"/>
            <a:ext cx="4800600" cy="1314450"/>
          </a:xfrm>
        </p:spPr>
        <p:txBody>
          <a:bodyPr/>
          <a:lstStyle/>
          <a:p>
            <a:r>
              <a:rPr lang="el-GR" dirty="0" smtClean="0"/>
              <a:t>Θέμης Παπαμελετίου</a:t>
            </a:r>
          </a:p>
          <a:p>
            <a:r>
              <a:rPr lang="el-GR" dirty="0" smtClean="0"/>
              <a:t>Διονύσης Ζήνδρος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33" y="1176434"/>
            <a:ext cx="1699125" cy="1699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37876" y="5506840"/>
            <a:ext cx="9156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350" dirty="0"/>
              <a:t>ΕΜΠ 2015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2797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808874" y="887070"/>
            <a:ext cx="1407210" cy="94395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(</a:t>
            </a:r>
            <a:r>
              <a:rPr lang="en-US" sz="1350" b="1" dirty="0" err="1" smtClean="0">
                <a:solidFill>
                  <a:schemeClr val="tx1"/>
                </a:solidFill>
              </a:rPr>
              <a:t>themicp</a:t>
            </a:r>
            <a:r>
              <a:rPr lang="en-US" sz="1350" b="1" dirty="0" smtClean="0">
                <a:solidFill>
                  <a:schemeClr val="tx1"/>
                </a:solidFill>
              </a:rPr>
              <a:t>)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5922978" y="876910"/>
            <a:ext cx="1407210" cy="943958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chemeClr val="tx1"/>
                </a:solidFill>
              </a:rPr>
              <a:t>GitHub</a:t>
            </a:r>
            <a:r>
              <a:rPr lang="en-US" sz="1350" b="1" dirty="0">
                <a:solidFill>
                  <a:schemeClr val="tx1"/>
                </a:solidFill>
              </a:rPr>
              <a:t> repository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(fork)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844" y="448913"/>
            <a:ext cx="604654" cy="604654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808874" y="4504030"/>
            <a:ext cx="1407210" cy="94395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(</a:t>
            </a:r>
            <a:r>
              <a:rPr lang="en-US" sz="1350" b="1" dirty="0" err="1" smtClean="0">
                <a:solidFill>
                  <a:schemeClr val="tx1"/>
                </a:solidFill>
              </a:rPr>
              <a:t>dionyziz</a:t>
            </a:r>
            <a:r>
              <a:rPr lang="en-US" sz="1350" b="1" dirty="0" smtClean="0">
                <a:solidFill>
                  <a:schemeClr val="tx1"/>
                </a:solidFill>
              </a:rPr>
              <a:t>)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5922978" y="4493870"/>
            <a:ext cx="1407210" cy="943958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err="1">
                <a:solidFill>
                  <a:schemeClr val="tx1"/>
                </a:solidFill>
              </a:rPr>
              <a:t>GitHub</a:t>
            </a:r>
            <a:r>
              <a:rPr lang="en-US" sz="1350" b="1" dirty="0">
                <a:solidFill>
                  <a:schemeClr val="tx1"/>
                </a:solidFill>
              </a:rPr>
              <a:t> repository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(original)</a:t>
            </a:r>
            <a:endParaRPr lang="en-US" sz="135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844" y="4078543"/>
            <a:ext cx="604654" cy="60465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216084" y="1176169"/>
            <a:ext cx="3706893" cy="14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16084" y="5232211"/>
            <a:ext cx="3706893" cy="14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27945" y="87197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27945" y="4929521"/>
            <a:ext cx="237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pull origin master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4" name="Straight Arrow Connector 113"/>
          <p:cNvCxnSpPr>
            <a:stCxn id="5" idx="3"/>
            <a:endCxn id="9" idx="0"/>
          </p:cNvCxnSpPr>
          <p:nvPr/>
        </p:nvCxnSpPr>
        <p:spPr>
          <a:xfrm flipH="1">
            <a:off x="6624171" y="1820868"/>
            <a:ext cx="2412" cy="2257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624171" y="2788037"/>
            <a:ext cx="199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Request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smtClean="0"/>
              <a:t>pull request </a:t>
            </a:r>
            <a:r>
              <a:rPr lang="el-GR" dirty="0" smtClean="0"/>
              <a:t>ελέγχεται για ποιότητα κώδικα πριν γίνει </a:t>
            </a:r>
            <a:r>
              <a:rPr lang="en-US" dirty="0" smtClean="0"/>
              <a:t>merge</a:t>
            </a:r>
          </a:p>
          <a:p>
            <a:r>
              <a:rPr lang="el-GR" dirty="0" smtClean="0"/>
              <a:t>Αν υπάρχουν προβλήματα, γράφονται σχόλια που αφορούν την ποιότητα του κώδικα</a:t>
            </a:r>
          </a:p>
          <a:p>
            <a:r>
              <a:rPr lang="el-GR" dirty="0" smtClean="0"/>
              <a:t>Ο δημιουργός του </a:t>
            </a:r>
            <a:r>
              <a:rPr lang="en-US" dirty="0" smtClean="0"/>
              <a:t>pull request </a:t>
            </a:r>
            <a:r>
              <a:rPr lang="el-GR" dirty="0" smtClean="0"/>
              <a:t>διορθώνει τα προβλήματα</a:t>
            </a:r>
          </a:p>
          <a:p>
            <a:pPr lvl="1"/>
            <a:r>
              <a:rPr lang="el-GR" dirty="0" smtClean="0"/>
              <a:t>Κάνοντας </a:t>
            </a:r>
            <a:r>
              <a:rPr lang="en-US" dirty="0" smtClean="0"/>
              <a:t>push </a:t>
            </a:r>
            <a:r>
              <a:rPr lang="el-GR" dirty="0" smtClean="0"/>
              <a:t>νέα </a:t>
            </a:r>
            <a:r>
              <a:rPr lang="en-US" dirty="0" smtClean="0"/>
              <a:t>commits </a:t>
            </a:r>
            <a:r>
              <a:rPr lang="el-GR" dirty="0" smtClean="0"/>
              <a:t>στο υπάρχον </a:t>
            </a:r>
            <a:r>
              <a:rPr lang="en-US" dirty="0" smtClean="0"/>
              <a:t>feature branch </a:t>
            </a:r>
            <a:r>
              <a:rPr lang="el-GR" dirty="0" smtClean="0"/>
              <a:t>του </a:t>
            </a:r>
            <a:r>
              <a:rPr lang="en-US" dirty="0" smtClean="0"/>
              <a:t>fork </a:t>
            </a:r>
            <a:r>
              <a:rPr lang="el-GR" dirty="0" smtClean="0"/>
              <a:t>του</a:t>
            </a:r>
          </a:p>
        </p:txBody>
      </p:sp>
    </p:spTree>
    <p:extLst>
      <p:ext uri="{BB962C8B-B14F-4D97-AF65-F5344CB8AC3E}">
        <p14:creationId xmlns:p14="http://schemas.microsoft.com/office/powerpoint/2010/main" val="2664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0"/>
            <a:ext cx="628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Ομαδικό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Έχουμε ένα «κεντρικό» </a:t>
            </a:r>
            <a:r>
              <a:rPr lang="en-US" dirty="0" smtClean="0"/>
              <a:t>repo</a:t>
            </a:r>
          </a:p>
          <a:p>
            <a:r>
              <a:rPr lang="el-GR" dirty="0" smtClean="0"/>
              <a:t>Όλοι οι άλλοι έχουν </a:t>
            </a:r>
            <a:r>
              <a:rPr lang="en-US" dirty="0" smtClean="0"/>
              <a:t>forks</a:t>
            </a:r>
          </a:p>
          <a:p>
            <a:r>
              <a:rPr lang="el-GR" dirty="0" smtClean="0"/>
              <a:t>Ο «τελευταίος» κώδικας είναι το </a:t>
            </a:r>
            <a:r>
              <a:rPr lang="en-US" dirty="0" smtClean="0"/>
              <a:t>master branch </a:t>
            </a:r>
            <a:r>
              <a:rPr lang="el-GR" dirty="0" smtClean="0"/>
              <a:t>του κεντρικού </a:t>
            </a:r>
            <a:r>
              <a:rPr lang="en-US" dirty="0" smtClean="0"/>
              <a:t>repo</a:t>
            </a:r>
          </a:p>
          <a:p>
            <a:r>
              <a:rPr lang="el-GR" dirty="0" smtClean="0"/>
              <a:t>Κανείς δεν κάνει απευθείας </a:t>
            </a:r>
            <a:r>
              <a:rPr lang="en-US" dirty="0" smtClean="0"/>
              <a:t>push </a:t>
            </a:r>
            <a:r>
              <a:rPr lang="el-GR" dirty="0" smtClean="0"/>
              <a:t>σε </a:t>
            </a:r>
            <a:r>
              <a:rPr lang="el-GR" b="1" dirty="0" smtClean="0"/>
              <a:t>κανένα</a:t>
            </a:r>
            <a:r>
              <a:rPr lang="el-GR" dirty="0" smtClean="0"/>
              <a:t>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Ούτε ο ιδιοκτήτης του κεντρικού </a:t>
            </a:r>
            <a:r>
              <a:rPr lang="en-US" dirty="0" smtClean="0"/>
              <a:t>repo!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9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Ομαδικό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Για να γίνει μία αλλαγή, ο δημιουργός της αλλαγής κάνει </a:t>
            </a:r>
            <a:r>
              <a:rPr lang="en-US" dirty="0" smtClean="0"/>
              <a:t>push </a:t>
            </a:r>
            <a:r>
              <a:rPr lang="el-GR" dirty="0" smtClean="0"/>
              <a:t>το </a:t>
            </a:r>
            <a:r>
              <a:rPr lang="en-US" dirty="0" smtClean="0"/>
              <a:t>feature branch </a:t>
            </a:r>
            <a:r>
              <a:rPr lang="el-GR" dirty="0" smtClean="0"/>
              <a:t>στο </a:t>
            </a:r>
            <a:r>
              <a:rPr lang="en-US" dirty="0" smtClean="0"/>
              <a:t>fork </a:t>
            </a:r>
            <a:r>
              <a:rPr lang="el-GR" dirty="0" smtClean="0"/>
              <a:t>του</a:t>
            </a:r>
          </a:p>
          <a:p>
            <a:r>
              <a:rPr lang="el-GR" dirty="0" smtClean="0"/>
              <a:t>Κάνει </a:t>
            </a:r>
            <a:r>
              <a:rPr lang="en-US" dirty="0" smtClean="0"/>
              <a:t>pull request </a:t>
            </a:r>
            <a:r>
              <a:rPr lang="el-GR" dirty="0" smtClean="0"/>
              <a:t>προς το </a:t>
            </a:r>
            <a:r>
              <a:rPr lang="en-US" dirty="0" smtClean="0"/>
              <a:t>master </a:t>
            </a:r>
            <a:r>
              <a:rPr lang="el-GR" dirty="0" smtClean="0"/>
              <a:t>του κεντρικού </a:t>
            </a:r>
            <a:r>
              <a:rPr lang="en-US" dirty="0" smtClean="0"/>
              <a:t>repo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pull request </a:t>
            </a:r>
            <a:r>
              <a:rPr lang="el-GR" dirty="0" smtClean="0"/>
              <a:t>γίνεται </a:t>
            </a:r>
            <a:r>
              <a:rPr lang="en-US" dirty="0" smtClean="0"/>
              <a:t>review </a:t>
            </a:r>
            <a:r>
              <a:rPr lang="el-GR" dirty="0" smtClean="0"/>
              <a:t>από την ομάδα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pull request </a:t>
            </a:r>
            <a:r>
              <a:rPr lang="el-GR" dirty="0" smtClean="0"/>
              <a:t>γίνεται </a:t>
            </a:r>
            <a:r>
              <a:rPr lang="en-US" dirty="0" smtClean="0"/>
              <a:t>merge</a:t>
            </a:r>
          </a:p>
          <a:p>
            <a:pPr lvl="1"/>
            <a:r>
              <a:rPr lang="el-GR" dirty="0" smtClean="0"/>
              <a:t>Αυτός είναι ο </a:t>
            </a:r>
            <a:r>
              <a:rPr lang="el-GR" b="1" dirty="0" smtClean="0"/>
              <a:t>μόνος</a:t>
            </a:r>
            <a:r>
              <a:rPr lang="el-GR" dirty="0" smtClean="0"/>
              <a:t> τρόπος που αλλάζει το </a:t>
            </a:r>
            <a:r>
              <a:rPr lang="en-US" dirty="0" smtClean="0"/>
              <a:t>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9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‘upstream’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Κάθε μέλος της ομάδας προσθέτει το κεντρικό </a:t>
            </a:r>
            <a:r>
              <a:rPr lang="en-US" dirty="0" smtClean="0"/>
              <a:t>repository </a:t>
            </a:r>
            <a:r>
              <a:rPr lang="el-GR" dirty="0" smtClean="0"/>
              <a:t>ως επιπλέον </a:t>
            </a:r>
            <a:r>
              <a:rPr lang="en-US" dirty="0" smtClean="0"/>
              <a:t>remote </a:t>
            </a:r>
            <a:r>
              <a:rPr lang="el-GR" dirty="0" smtClean="0"/>
              <a:t>με το όνομα «</a:t>
            </a:r>
            <a:r>
              <a:rPr lang="en-US" dirty="0" smtClean="0"/>
              <a:t>upstream</a:t>
            </a:r>
            <a:r>
              <a:rPr lang="el-GR" dirty="0" smtClean="0"/>
              <a:t>»</a:t>
            </a:r>
          </a:p>
          <a:p>
            <a:r>
              <a:rPr lang="el-GR" dirty="0" smtClean="0"/>
              <a:t>Άρα κάθε μέλος έχει 2 </a:t>
            </a:r>
            <a:r>
              <a:rPr lang="en-US" dirty="0" smtClean="0"/>
              <a:t>remotes:</a:t>
            </a:r>
          </a:p>
          <a:p>
            <a:pPr lvl="1"/>
            <a:r>
              <a:rPr lang="en-US" dirty="0" smtClean="0"/>
              <a:t>“origin”, </a:t>
            </a:r>
            <a:r>
              <a:rPr lang="el-GR" dirty="0" smtClean="0"/>
              <a:t>το δικό τους </a:t>
            </a:r>
            <a:r>
              <a:rPr lang="en-US" dirty="0" smtClean="0"/>
              <a:t>fork</a:t>
            </a:r>
          </a:p>
          <a:p>
            <a:pPr lvl="1"/>
            <a:r>
              <a:rPr lang="en-US" dirty="0" smtClean="0"/>
              <a:t>“upstream”, </a:t>
            </a:r>
            <a:r>
              <a:rPr lang="el-GR" dirty="0" smtClean="0"/>
              <a:t>το κεντρικό </a:t>
            </a:r>
            <a:r>
              <a:rPr lang="en-US" dirty="0" smtClean="0"/>
              <a:t>fork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Ομαδικό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Συστηματικά, όλα τα μέλη κάνουν </a:t>
            </a:r>
            <a:r>
              <a:rPr lang="en-US" dirty="0" smtClean="0"/>
              <a:t>pull </a:t>
            </a:r>
            <a:r>
              <a:rPr lang="el-GR" dirty="0" smtClean="0"/>
              <a:t>από το </a:t>
            </a:r>
            <a:r>
              <a:rPr lang="en-US" dirty="0" smtClean="0"/>
              <a:t>upstream master </a:t>
            </a:r>
            <a:r>
              <a:rPr lang="el-GR" dirty="0" smtClean="0"/>
              <a:t>στο τοπικό τους </a:t>
            </a:r>
            <a:r>
              <a:rPr lang="en-US" dirty="0" smtClean="0"/>
              <a:t>master</a:t>
            </a:r>
          </a:p>
          <a:p>
            <a:pPr lvl="1"/>
            <a:r>
              <a:rPr lang="el-GR" dirty="0" smtClean="0"/>
              <a:t>Στη συνέχεια κάνουν </a:t>
            </a:r>
            <a:r>
              <a:rPr lang="en-US" dirty="0" smtClean="0"/>
              <a:t>push </a:t>
            </a:r>
            <a:r>
              <a:rPr lang="el-GR" dirty="0" smtClean="0"/>
              <a:t>στο </a:t>
            </a:r>
            <a:r>
              <a:rPr lang="en-US" dirty="0" smtClean="0"/>
              <a:t>origin master </a:t>
            </a:r>
            <a:r>
              <a:rPr lang="el-GR" dirty="0" smtClean="0"/>
              <a:t>τους</a:t>
            </a:r>
          </a:p>
          <a:p>
            <a:r>
              <a:rPr lang="el-GR" dirty="0" smtClean="0"/>
              <a:t>Αυτό συγχρονίζει όλα τα </a:t>
            </a:r>
            <a:r>
              <a:rPr lang="en-US" dirty="0" smtClean="0"/>
              <a:t>master branches (</a:t>
            </a:r>
            <a:r>
              <a:rPr lang="el-GR" dirty="0" smtClean="0"/>
              <a:t>τοπικά και </a:t>
            </a:r>
            <a:r>
              <a:rPr lang="en-US" dirty="0" smtClean="0"/>
              <a:t>remote)</a:t>
            </a:r>
          </a:p>
          <a:p>
            <a:r>
              <a:rPr lang="el-GR" dirty="0" smtClean="0"/>
              <a:t>Για να συνεργαζόμαστε αποδοτικά, όλα τα μέλη της ομάδας προστίθενται ως </a:t>
            </a:r>
            <a:r>
              <a:rPr lang="en-US" dirty="0" smtClean="0"/>
              <a:t>“contributors” </a:t>
            </a:r>
            <a:r>
              <a:rPr lang="el-GR" dirty="0" smtClean="0"/>
              <a:t>στο κεντρικό </a:t>
            </a:r>
            <a:r>
              <a:rPr lang="en-US" dirty="0" smtClean="0"/>
              <a:t>repo</a:t>
            </a:r>
          </a:p>
          <a:p>
            <a:pPr lvl="1"/>
            <a:r>
              <a:rPr lang="el-GR" dirty="0" smtClean="0"/>
              <a:t>Αυτό τους επιτρέπει να κάνουν </a:t>
            </a:r>
            <a:r>
              <a:rPr lang="en-US" dirty="0" smtClean="0"/>
              <a:t>merge PRs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εργαλείο </a:t>
            </a:r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Επεκτείνει την εντολή </a:t>
            </a:r>
            <a:r>
              <a:rPr lang="en-US" dirty="0" smtClean="0"/>
              <a:t>‘</a:t>
            </a:r>
            <a:r>
              <a:rPr lang="en-US" dirty="0" err="1" smtClean="0"/>
              <a:t>git</a:t>
            </a:r>
            <a:r>
              <a:rPr lang="en-US" dirty="0" smtClean="0"/>
              <a:t>’ </a:t>
            </a:r>
            <a:r>
              <a:rPr lang="el-GR" dirty="0" smtClean="0"/>
              <a:t>με κάποιες εντολές που αφορούν συγκεκριμένα το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l-GR" dirty="0" smtClean="0"/>
              <a:t>Μπορούμε να κάνουμε </a:t>
            </a:r>
            <a:r>
              <a:rPr lang="en-US" dirty="0" smtClean="0"/>
              <a:t>pull requests </a:t>
            </a:r>
            <a:r>
              <a:rPr lang="el-GR" dirty="0" smtClean="0"/>
              <a:t>από το </a:t>
            </a:r>
            <a:r>
              <a:rPr lang="en-US" dirty="0" smtClean="0"/>
              <a:t>CLI</a:t>
            </a:r>
            <a:endParaRPr lang="el-GR" dirty="0" smtClean="0"/>
          </a:p>
          <a:p>
            <a:pPr lvl="1"/>
            <a:r>
              <a:rPr lang="el-GR" dirty="0" smtClean="0"/>
              <a:t>Όλα όσα κάνει μπορούμε να τα κάνουμε από το </a:t>
            </a:r>
            <a:r>
              <a:rPr lang="en-US" dirty="0" smtClean="0"/>
              <a:t>UI </a:t>
            </a:r>
            <a:r>
              <a:rPr lang="el-GR" dirty="0" smtClean="0"/>
              <a:t>του </a:t>
            </a:r>
            <a:r>
              <a:rPr lang="en-US" dirty="0" err="1" smtClean="0"/>
              <a:t>GitHub</a:t>
            </a:r>
            <a:endParaRPr lang="el-GR" dirty="0" smtClean="0"/>
          </a:p>
          <a:p>
            <a:r>
              <a:rPr lang="el-GR" dirty="0" smtClean="0"/>
              <a:t>Κατεβάστε το από εδώ: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github.com/github/hub</a:t>
            </a: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-b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vim &amp;&amp;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&amp;&amp;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hub pull-request -b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upstream:master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 </a:t>
            </a:r>
            <a:r>
              <a:rPr lang="el-GR" dirty="0" smtClean="0"/>
              <a:t>Άσκηση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Κάντε </a:t>
            </a:r>
            <a:r>
              <a:rPr lang="en-US" dirty="0" smtClean="0"/>
              <a:t>fork </a:t>
            </a:r>
            <a:r>
              <a:rPr lang="el-GR" dirty="0" smtClean="0"/>
              <a:t>στο </a:t>
            </a:r>
            <a:r>
              <a:rPr lang="en-US" dirty="0" smtClean="0"/>
              <a:t>repo “</a:t>
            </a:r>
            <a:r>
              <a:rPr lang="en-US" dirty="0" err="1" smtClean="0"/>
              <a:t>git</a:t>
            </a:r>
            <a:r>
              <a:rPr lang="en-US" dirty="0" smtClean="0"/>
              <a:t>-class” </a:t>
            </a:r>
            <a:r>
              <a:rPr lang="el-GR" dirty="0" smtClean="0"/>
              <a:t>του </a:t>
            </a:r>
            <a:r>
              <a:rPr lang="en-US" dirty="0" err="1" smtClean="0"/>
              <a:t>dionyziz</a:t>
            </a:r>
            <a:r>
              <a:rPr lang="en-US" dirty="0" smtClean="0"/>
              <a:t> </a:t>
            </a:r>
            <a:r>
              <a:rPr lang="el-GR" dirty="0" smtClean="0"/>
              <a:t>στο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https://github.com/dionyziz/git-class</a:t>
            </a:r>
            <a:endParaRPr lang="en-US" dirty="0" smtClean="0"/>
          </a:p>
          <a:p>
            <a:r>
              <a:rPr lang="el-GR" dirty="0" smtClean="0"/>
              <a:t>Κάντε </a:t>
            </a:r>
            <a:r>
              <a:rPr lang="en-US" dirty="0" smtClean="0"/>
              <a:t>clone </a:t>
            </a:r>
            <a:r>
              <a:rPr lang="el-GR" dirty="0" smtClean="0"/>
              <a:t>το </a:t>
            </a:r>
            <a:r>
              <a:rPr lang="en-US" dirty="0" smtClean="0"/>
              <a:t>fork </a:t>
            </a:r>
            <a:r>
              <a:rPr lang="el-GR" dirty="0" smtClean="0"/>
              <a:t>σας</a:t>
            </a:r>
          </a:p>
          <a:p>
            <a:r>
              <a:rPr lang="el-GR" dirty="0" smtClean="0"/>
              <a:t>Φτιάξτε ένα </a:t>
            </a:r>
            <a:r>
              <a:rPr lang="en-US" dirty="0" smtClean="0"/>
              <a:t>feature branch “birthday”</a:t>
            </a:r>
          </a:p>
          <a:p>
            <a:r>
              <a:rPr lang="el-GR" dirty="0" smtClean="0"/>
              <a:t>Δημιουργήστε ένα αρχείο μέσα στο φάκελο </a:t>
            </a:r>
            <a:r>
              <a:rPr lang="en-US" dirty="0" smtClean="0"/>
              <a:t>birthdays </a:t>
            </a:r>
            <a:r>
              <a:rPr lang="el-GR" dirty="0" smtClean="0"/>
              <a:t>με τίτλο </a:t>
            </a:r>
            <a:r>
              <a:rPr lang="en-US" dirty="0" err="1" smtClean="0"/>
              <a:t>onoma.eponymo.txt</a:t>
            </a:r>
            <a:endParaRPr lang="en-US" dirty="0" smtClean="0"/>
          </a:p>
          <a:p>
            <a:r>
              <a:rPr lang="el-GR" dirty="0" smtClean="0"/>
              <a:t>Μέσα στο αρχείο γράψτε την ημερομηνία γέννησής σας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Βοηθοί</a:t>
            </a:r>
            <a:r>
              <a:rPr lang="en-US" dirty="0"/>
              <a:t> </a:t>
            </a:r>
            <a:r>
              <a:rPr lang="el-GR" dirty="0" smtClean="0"/>
              <a:t>σήμερα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Δημήτρης Λαμπρινός</a:t>
            </a:r>
          </a:p>
          <a:p>
            <a:pPr lvl="1"/>
            <a:r>
              <a:rPr lang="el-GR" dirty="0" smtClean="0"/>
              <a:t>Πληροφορική ΑΠΘ, βοηθός</a:t>
            </a:r>
            <a:endParaRPr lang="en-US" dirty="0" smtClean="0"/>
          </a:p>
          <a:p>
            <a:r>
              <a:rPr lang="el-GR" dirty="0" smtClean="0"/>
              <a:t>Νικόλας Κορασίδης</a:t>
            </a:r>
            <a:endParaRPr lang="en-US" dirty="0" smtClean="0"/>
          </a:p>
          <a:p>
            <a:pPr lvl="1"/>
            <a:r>
              <a:rPr lang="el-GR" dirty="0" smtClean="0"/>
              <a:t>ΗΜΜΥ ΕΜΠ, βιντεοσκόπηση &amp; ηχοληψία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6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Άσκηση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add &amp;&amp;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commit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hub pull-request -b </a:t>
            </a:r>
            <a:r>
              <a:rPr lang="en-US" dirty="0" err="1" smtClean="0">
                <a:latin typeface="Consolas"/>
                <a:cs typeface="Consolas"/>
              </a:rPr>
              <a:t>dionyziz:master</a:t>
            </a:r>
            <a:endParaRPr lang="el-GR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l-GR" dirty="0" smtClean="0">
                <a:latin typeface="Consolas"/>
                <a:cs typeface="Consolas"/>
              </a:rPr>
              <a:t>ή μέσω </a:t>
            </a:r>
            <a:r>
              <a:rPr lang="en-US" dirty="0" err="1" smtClean="0">
                <a:latin typeface="Consolas"/>
                <a:cs typeface="Consolas"/>
              </a:rPr>
              <a:t>GitHub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r>
              <a:rPr lang="el-GR" dirty="0" smtClean="0">
                <a:cs typeface="Consolas"/>
              </a:rPr>
              <a:t>Βρείτε ένα συνεργάτη</a:t>
            </a:r>
          </a:p>
          <a:p>
            <a:r>
              <a:rPr lang="el-GR" dirty="0" smtClean="0">
                <a:cs typeface="Consolas"/>
              </a:rPr>
              <a:t>Ζητήστε του να σας κάνει </a:t>
            </a:r>
            <a:r>
              <a:rPr lang="en-US" dirty="0" smtClean="0">
                <a:cs typeface="Consolas"/>
              </a:rPr>
              <a:t>review</a:t>
            </a:r>
            <a:endParaRPr lang="el-GR" dirty="0" smtClean="0">
              <a:cs typeface="Consolas"/>
            </a:endParaRPr>
          </a:p>
          <a:p>
            <a:r>
              <a:rPr lang="el-GR" dirty="0" smtClean="0">
                <a:cs typeface="Consolas"/>
              </a:rPr>
              <a:t>Κάντε </a:t>
            </a:r>
            <a:r>
              <a:rPr lang="en-US" dirty="0" smtClean="0">
                <a:cs typeface="Consolas"/>
              </a:rPr>
              <a:t>review </a:t>
            </a:r>
            <a:r>
              <a:rPr lang="el-GR" dirty="0" smtClean="0">
                <a:cs typeface="Consolas"/>
              </a:rPr>
              <a:t>κάποιον άλλον</a:t>
            </a:r>
          </a:p>
          <a:p>
            <a:r>
              <a:rPr lang="el-GR" dirty="0" smtClean="0">
                <a:cs typeface="Consolas"/>
              </a:rPr>
              <a:t>Γράψτε κάποιο σχόλιο στο </a:t>
            </a:r>
            <a:r>
              <a:rPr lang="en-US" dirty="0" smtClean="0">
                <a:cs typeface="Consolas"/>
              </a:rPr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11407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Φτιάχνοντας το δικό μας </a:t>
            </a:r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Μπορούμε εκτός από </a:t>
            </a:r>
            <a:r>
              <a:rPr lang="en-US" dirty="0" smtClean="0"/>
              <a:t>forks</a:t>
            </a:r>
            <a:r>
              <a:rPr lang="el-GR" dirty="0" smtClean="0"/>
              <a:t>, να φτιάξουμε και δικά μας </a:t>
            </a:r>
            <a:r>
              <a:rPr lang="en-US" dirty="0" smtClean="0"/>
              <a:t>repos</a:t>
            </a:r>
            <a:r>
              <a:rPr lang="el-GR" dirty="0" smtClean="0"/>
              <a:t> μέσω του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l-GR" dirty="0" smtClean="0"/>
              <a:t>Απλώς κάνουμε </a:t>
            </a:r>
            <a:r>
              <a:rPr lang="en-US" dirty="0" smtClean="0"/>
              <a:t>clone </a:t>
            </a:r>
            <a:r>
              <a:rPr lang="el-GR" dirty="0" smtClean="0"/>
              <a:t>το δικό μας </a:t>
            </a:r>
            <a:r>
              <a:rPr lang="en-US" dirty="0" smtClean="0"/>
              <a:t>repo </a:t>
            </a:r>
            <a:r>
              <a:rPr lang="el-GR" dirty="0" smtClean="0"/>
              <a:t>για να το έχουμε τοπικά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0962"/>
            <a:ext cx="9144000" cy="11644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724185" y="3280962"/>
            <a:ext cx="2219093" cy="1257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9144000" cy="60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Πλοήγηση </a:t>
            </a:r>
            <a:r>
              <a:rPr lang="el-GR" dirty="0" smtClean="0"/>
              <a:t>στον </a:t>
            </a:r>
            <a:r>
              <a:rPr lang="el-GR" dirty="0" smtClean="0"/>
              <a:t>γράφο του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Υπάρχουν και άλλοι τρόποι να αναφερθούμε σε </a:t>
            </a:r>
            <a:r>
              <a:rPr lang="en-US" sz="2800" dirty="0" smtClean="0"/>
              <a:t>commits</a:t>
            </a:r>
          </a:p>
          <a:p>
            <a:r>
              <a:rPr lang="en-US" sz="2800" dirty="0" smtClean="0"/>
              <a:t>HEAD = </a:t>
            </a:r>
            <a:r>
              <a:rPr lang="el-GR" sz="2800" dirty="0" smtClean="0"/>
              <a:t>το </a:t>
            </a:r>
            <a:r>
              <a:rPr lang="en-US" sz="2800" dirty="0" smtClean="0"/>
              <a:t>commit </a:t>
            </a:r>
            <a:r>
              <a:rPr lang="el-GR" sz="2800" dirty="0" smtClean="0"/>
              <a:t>του </a:t>
            </a:r>
            <a:r>
              <a:rPr lang="el-GR" sz="2800" dirty="0" smtClean="0"/>
              <a:t>τρέχοντος </a:t>
            </a:r>
            <a:r>
              <a:rPr lang="en-US" sz="2800" dirty="0" smtClean="0"/>
              <a:t>branch</a:t>
            </a:r>
            <a:endParaRPr lang="el-GR" sz="2800" dirty="0" smtClean="0"/>
          </a:p>
          <a:p>
            <a:r>
              <a:rPr lang="el-GR" sz="2800" dirty="0" smtClean="0"/>
              <a:t>Αναφορές προγόνων:</a:t>
            </a:r>
            <a:endParaRPr lang="en-US" sz="2800" dirty="0" smtClean="0"/>
          </a:p>
          <a:p>
            <a:pPr marL="457200" lvl="1" indent="0">
              <a:buNone/>
            </a:pPr>
            <a:r>
              <a:rPr lang="el-GR" sz="2000" dirty="0" smtClean="0"/>
              <a:t>Μπορούν να αναφερθούν σε άλλες αναφορές (αναδρομικά</a:t>
            </a:r>
            <a:r>
              <a:rPr lang="el-GR" sz="2000" dirty="0" smtClean="0"/>
              <a:t>)</a:t>
            </a:r>
            <a:endParaRPr lang="en-US" sz="20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992932"/>
              </p:ext>
            </p:extLst>
          </p:nvPr>
        </p:nvGraphicFramePr>
        <p:xfrm>
          <a:off x="1005386" y="4017368"/>
          <a:ext cx="7292454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9515"/>
                <a:gridCol w="678293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l-GR" sz="2100" dirty="0" smtClean="0"/>
                        <a:t>~</a:t>
                      </a:r>
                      <a:endParaRPr lang="el-GR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100" dirty="0" smtClean="0"/>
                        <a:t>Ένα</a:t>
                      </a:r>
                      <a:r>
                        <a:rPr lang="el-GR" sz="2100" baseline="0" dirty="0" smtClean="0"/>
                        <a:t> </a:t>
                      </a:r>
                      <a:r>
                        <a:rPr lang="en-US" sz="2100" baseline="0" dirty="0" smtClean="0"/>
                        <a:t>commit </a:t>
                      </a:r>
                      <a:r>
                        <a:rPr lang="el-GR" sz="2100" baseline="0" dirty="0" smtClean="0"/>
                        <a:t>πίσω</a:t>
                      </a:r>
                      <a:endParaRPr lang="en-US" sz="21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l-GR" sz="2100" dirty="0" smtClean="0"/>
                        <a:t>^</a:t>
                      </a:r>
                      <a:endParaRPr lang="el-GR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100" dirty="0" smtClean="0"/>
                        <a:t>Ο πρώτος από τους γονιούς του </a:t>
                      </a:r>
                      <a:r>
                        <a:rPr lang="en-US" sz="2100" dirty="0" smtClean="0"/>
                        <a:t>commit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l-GR" sz="2100" dirty="0" smtClean="0"/>
                        <a:t>~2</a:t>
                      </a:r>
                      <a:endParaRPr lang="el-GR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100" dirty="0" smtClean="0"/>
                        <a:t>Ο παππούς του </a:t>
                      </a:r>
                      <a:r>
                        <a:rPr lang="en-US" sz="2100" dirty="0" smtClean="0"/>
                        <a:t>commit</a:t>
                      </a:r>
                      <a:r>
                        <a:rPr lang="el-GR" sz="2100" dirty="0" smtClean="0"/>
                        <a:t> (Δύο </a:t>
                      </a:r>
                      <a:r>
                        <a:rPr lang="en-US" sz="2100" dirty="0" smtClean="0"/>
                        <a:t>commits </a:t>
                      </a:r>
                      <a:r>
                        <a:rPr lang="el-GR" sz="2100" dirty="0" smtClean="0"/>
                        <a:t>πίσω,</a:t>
                      </a:r>
                      <a:r>
                        <a:rPr lang="el-GR" sz="2100" baseline="0" dirty="0" smtClean="0"/>
                        <a:t> </a:t>
                      </a:r>
                      <a:r>
                        <a:rPr lang="el-GR" sz="2100" dirty="0" smtClean="0"/>
                        <a:t>ακολουθώντας τον πρώτο γονέα αν κάποιο</a:t>
                      </a:r>
                      <a:r>
                        <a:rPr lang="en-US" sz="2100" dirty="0" smtClean="0"/>
                        <a:t> </a:t>
                      </a:r>
                      <a:r>
                        <a:rPr lang="el-GR" sz="2100" dirty="0" smtClean="0"/>
                        <a:t>είναι </a:t>
                      </a:r>
                      <a:r>
                        <a:rPr lang="en-US" sz="2100" dirty="0" smtClean="0"/>
                        <a:t>merge commit)</a:t>
                      </a:r>
                      <a:endParaRPr lang="el-GR" sz="21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l-GR" sz="2100" dirty="0" smtClean="0"/>
                        <a:t>^2</a:t>
                      </a:r>
                      <a:endParaRPr lang="el-GR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100" dirty="0" smtClean="0"/>
                        <a:t>Ο δεύτερος από τους γονιούς του </a:t>
                      </a:r>
                      <a:r>
                        <a:rPr lang="en-US" sz="2100" dirty="0" smtClean="0"/>
                        <a:t>commit</a:t>
                      </a:r>
                      <a:r>
                        <a:rPr lang="el-GR" sz="2100" baseline="0" dirty="0" smtClean="0"/>
                        <a:t> </a:t>
                      </a:r>
                      <a:r>
                        <a:rPr lang="en-US" sz="2100" dirty="0" smtClean="0"/>
                        <a:t>(</a:t>
                      </a:r>
                      <a:r>
                        <a:rPr lang="el-GR" sz="2100" dirty="0" smtClean="0"/>
                        <a:t>που είναι </a:t>
                      </a:r>
                      <a:r>
                        <a:rPr lang="en-US" sz="2100" dirty="0" smtClean="0"/>
                        <a:t>merge commit)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0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Πλοήγηση στον </a:t>
            </a:r>
            <a:r>
              <a:rPr lang="el-GR" dirty="0" err="1" smtClean="0"/>
              <a:t>γράφο</a:t>
            </a:r>
            <a:r>
              <a:rPr lang="el-GR" dirty="0" smtClean="0"/>
              <a:t> του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HEAD~2: </a:t>
            </a:r>
            <a:r>
              <a:rPr lang="el-GR" dirty="0" smtClean="0"/>
              <a:t>Δύο </a:t>
            </a:r>
            <a:r>
              <a:rPr lang="en-US" dirty="0" smtClean="0"/>
              <a:t>commits </a:t>
            </a:r>
            <a:r>
              <a:rPr lang="el-GR" dirty="0" smtClean="0"/>
              <a:t>πίσω</a:t>
            </a:r>
          </a:p>
          <a:p>
            <a:r>
              <a:rPr lang="en-US" dirty="0" smtClean="0"/>
              <a:t>HEAD^2: </a:t>
            </a:r>
            <a:r>
              <a:rPr lang="el-GR" dirty="0" smtClean="0"/>
              <a:t>Ο δεύτερος γονιός του τωρινού </a:t>
            </a:r>
            <a:r>
              <a:rPr lang="en-US" dirty="0" smtClean="0"/>
              <a:t>commit (</a:t>
            </a:r>
            <a:r>
              <a:rPr lang="el-GR" dirty="0" smtClean="0"/>
              <a:t>που είναι </a:t>
            </a:r>
            <a:r>
              <a:rPr lang="en-US" dirty="0" smtClean="0"/>
              <a:t>merge commit)</a:t>
            </a:r>
          </a:p>
          <a:p>
            <a:r>
              <a:rPr lang="en-US" dirty="0" smtClean="0"/>
              <a:t>192a812~2: </a:t>
            </a:r>
            <a:r>
              <a:rPr lang="el-GR" dirty="0" smtClean="0"/>
              <a:t>Δύο </a:t>
            </a:r>
            <a:r>
              <a:rPr lang="en-US" dirty="0" smtClean="0"/>
              <a:t>commits </a:t>
            </a:r>
            <a:r>
              <a:rPr lang="el-GR" dirty="0" smtClean="0"/>
              <a:t>πίσω από το </a:t>
            </a:r>
            <a:r>
              <a:rPr lang="en-US" dirty="0" smtClean="0"/>
              <a:t>commit 192a812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3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53081" y="371572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9" idx="6"/>
          </p:cNvCxnSpPr>
          <p:nvPr/>
        </p:nvCxnSpPr>
        <p:spPr>
          <a:xfrm flipH="1">
            <a:off x="1179354" y="3978859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60716" y="371572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22806" y="551039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dadf00d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986989" y="3978858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877747" y="371572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909918" y="4231289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877747" y="490565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404020" y="3968153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247945" y="3705016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774218" y="3968153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536331" y="3705016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404020" y="516879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247945" y="490565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36331" y="4908781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774218" y="5168791"/>
            <a:ext cx="762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30038" y="6227915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8194947" y="5441736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50355" y="6248979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66349" y="6426328"/>
            <a:ext cx="65348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36390" y="5510398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dadf00d~1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320585" y="3327750"/>
            <a:ext cx="95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HEAD^1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22806" y="3304636"/>
            <a:ext cx="108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master~2</a:t>
            </a:r>
            <a:endParaRPr lang="en-US" b="1" dirty="0"/>
          </a:p>
        </p:txBody>
      </p:sp>
      <p:cxnSp>
        <p:nvCxnSpPr>
          <p:cNvPr id="27" name="Straight Arrow Connector 26"/>
          <p:cNvCxnSpPr>
            <a:stCxn id="31" idx="2"/>
          </p:cNvCxnSpPr>
          <p:nvPr/>
        </p:nvCxnSpPr>
        <p:spPr>
          <a:xfrm flipH="1">
            <a:off x="7062605" y="5165666"/>
            <a:ext cx="860979" cy="19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1" idx="1"/>
          </p:cNvCxnSpPr>
          <p:nvPr/>
        </p:nvCxnSpPr>
        <p:spPr>
          <a:xfrm flipH="1" flipV="1">
            <a:off x="7073308" y="3978858"/>
            <a:ext cx="927347" cy="1000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923584" y="490252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335610" y="5521717"/>
            <a:ext cx="95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HEAD^2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536390" y="3278626"/>
            <a:ext cx="119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HEAD^1~2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119359" y="330099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dadf00d~~</a:t>
            </a:r>
            <a:endParaRPr lang="en-US" b="1" dirty="0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Quiz: </a:t>
            </a:r>
            <a:r>
              <a:rPr lang="el-GR" dirty="0" smtClean="0"/>
              <a:t>Πού είναι;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7200" y="1338146"/>
            <a:ext cx="848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HEAD^1, HEAD^2, dadf00d~1, dadf00d~~, master~2, HEAD^1~2, master~3^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119359" y="2915125"/>
            <a:ext cx="120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master~3^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5" grpId="0"/>
      <p:bldP spid="36" grpId="0"/>
      <p:bldP spid="37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Bug tracking </a:t>
            </a:r>
            <a:r>
              <a:rPr lang="el-GR" dirty="0" smtClean="0"/>
              <a:t>σύστημα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issue</a:t>
            </a:r>
            <a:endParaRPr lang="el-GR" dirty="0" smtClean="0"/>
          </a:p>
          <a:p>
            <a:pPr lvl="1"/>
            <a:r>
              <a:rPr lang="el-GR" dirty="0" smtClean="0"/>
              <a:t>Είναι ένα </a:t>
            </a:r>
            <a:r>
              <a:rPr lang="en-US" dirty="0" smtClean="0"/>
              <a:t>bug </a:t>
            </a:r>
            <a:r>
              <a:rPr lang="el-GR" dirty="0" smtClean="0"/>
              <a:t>ή ένα </a:t>
            </a:r>
            <a:r>
              <a:rPr lang="en-US" dirty="0" smtClean="0"/>
              <a:t>task</a:t>
            </a:r>
          </a:p>
          <a:p>
            <a:pPr lvl="1"/>
            <a:r>
              <a:rPr lang="el-GR" dirty="0" smtClean="0"/>
              <a:t>Είναι ανοιχτό (o</a:t>
            </a:r>
            <a:r>
              <a:rPr lang="en-US" dirty="0" smtClean="0"/>
              <a:t>pen) </a:t>
            </a:r>
            <a:r>
              <a:rPr lang="el-GR" dirty="0" smtClean="0"/>
              <a:t>ή κλειστό (</a:t>
            </a:r>
            <a:r>
              <a:rPr lang="en-US" dirty="0" smtClean="0"/>
              <a:t>closed-resolved)</a:t>
            </a:r>
            <a:endParaRPr lang="el-GR" dirty="0" smtClean="0"/>
          </a:p>
          <a:p>
            <a:pPr lvl="1"/>
            <a:r>
              <a:rPr lang="el-GR" dirty="0" smtClean="0"/>
              <a:t>Έχει ένα </a:t>
            </a:r>
            <a:r>
              <a:rPr lang="en-US" dirty="0" smtClean="0"/>
              <a:t>description</a:t>
            </a:r>
          </a:p>
          <a:p>
            <a:pPr lvl="1"/>
            <a:r>
              <a:rPr lang="el-GR" dirty="0" smtClean="0"/>
              <a:t>Έχει </a:t>
            </a:r>
            <a:r>
              <a:rPr lang="en-US" dirty="0" smtClean="0"/>
              <a:t>comments</a:t>
            </a:r>
          </a:p>
          <a:p>
            <a:r>
              <a:rPr lang="en-US" dirty="0" smtClean="0"/>
              <a:t>Issues </a:t>
            </a:r>
            <a:r>
              <a:rPr lang="el-GR" dirty="0" smtClean="0"/>
              <a:t>μπορούν να ανοίξουν όλοι (και μη ιδιοκτήτες του </a:t>
            </a:r>
            <a:r>
              <a:rPr lang="en-US" dirty="0" smtClean="0"/>
              <a:t>repo)</a:t>
            </a:r>
          </a:p>
          <a:p>
            <a:pPr marL="0" indent="0">
              <a:buNone/>
            </a:pP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7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9144000" cy="649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Αναγνωριστικά </a:t>
            </a:r>
            <a:r>
              <a:rPr lang="en-US" dirty="0" err="1" smtClean="0"/>
              <a:t>GitHub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Μοναδικό αναγνωριστικό για κάθε </a:t>
            </a:r>
            <a:r>
              <a:rPr lang="en-US" dirty="0" smtClean="0"/>
              <a:t>issue </a:t>
            </a:r>
            <a:r>
              <a:rPr lang="el-GR" dirty="0" smtClean="0"/>
              <a:t>μέσα στο </a:t>
            </a:r>
            <a:r>
              <a:rPr lang="en-US" dirty="0" smtClean="0"/>
              <a:t>repo</a:t>
            </a:r>
            <a:endParaRPr lang="el-GR" dirty="0" smtClean="0"/>
          </a:p>
          <a:p>
            <a:r>
              <a:rPr lang="el-GR" dirty="0" smtClean="0"/>
              <a:t>Μπορούμε να αναφερθούμε σε αυτό </a:t>
            </a:r>
          </a:p>
          <a:p>
            <a:pPr lvl="1"/>
            <a:r>
              <a:rPr lang="el-GR" dirty="0" smtClean="0"/>
              <a:t>από το </a:t>
            </a:r>
            <a:r>
              <a:rPr lang="en-US" dirty="0" smtClean="0"/>
              <a:t>commit message</a:t>
            </a:r>
            <a:r>
              <a:rPr lang="el-GR" dirty="0" smtClean="0"/>
              <a:t>: </a:t>
            </a:r>
            <a:endParaRPr lang="en-US" dirty="0"/>
          </a:p>
          <a:p>
            <a:pPr lvl="2"/>
            <a:r>
              <a:rPr lang="en-US" dirty="0" err="1" smtClean="0"/>
              <a:t>git</a:t>
            </a:r>
            <a:r>
              <a:rPr lang="en-US" dirty="0"/>
              <a:t> commit -m </a:t>
            </a:r>
            <a:r>
              <a:rPr lang="en-US" dirty="0" smtClean="0"/>
              <a:t>"Refactor code for issue #765"</a:t>
            </a:r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commit -m "Closes #765" (</a:t>
            </a:r>
            <a:r>
              <a:rPr lang="el-GR" dirty="0" smtClean="0"/>
              <a:t>θα κλείσει το </a:t>
            </a:r>
            <a:r>
              <a:rPr lang="en-US" dirty="0" smtClean="0"/>
              <a:t>issue 765)</a:t>
            </a:r>
            <a:endParaRPr lang="el-GR" dirty="0" smtClean="0"/>
          </a:p>
          <a:p>
            <a:pPr lvl="1"/>
            <a:r>
              <a:rPr lang="el-GR" dirty="0" smtClean="0"/>
              <a:t>από </a:t>
            </a:r>
            <a:r>
              <a:rPr lang="en-US" dirty="0" smtClean="0"/>
              <a:t>PR descriptions</a:t>
            </a:r>
            <a:r>
              <a:rPr lang="en-US" dirty="0"/>
              <a:t> </a:t>
            </a:r>
            <a:r>
              <a:rPr lang="el-GR" dirty="0" smtClean="0"/>
              <a:t>παρομοίως</a:t>
            </a:r>
          </a:p>
          <a:p>
            <a:r>
              <a:rPr lang="el-GR" dirty="0" smtClean="0"/>
              <a:t>Το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l-GR" dirty="0" smtClean="0"/>
              <a:t>μετατρέπει τις αναφορές σε </a:t>
            </a:r>
            <a:r>
              <a:rPr lang="en-US" dirty="0" smtClean="0"/>
              <a:t>links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θα μάθουμε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Προχωρημένες τεχνικές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Undo (revert, reset)</a:t>
            </a:r>
          </a:p>
          <a:p>
            <a:pPr lvl="1"/>
            <a:r>
              <a:rPr lang="en-US" dirty="0" smtClean="0"/>
              <a:t>Blame</a:t>
            </a:r>
          </a:p>
          <a:p>
            <a:pPr lvl="1"/>
            <a:r>
              <a:rPr lang="en-US" dirty="0" smtClean="0"/>
              <a:t>Tag</a:t>
            </a:r>
          </a:p>
          <a:p>
            <a:pPr lvl="1"/>
            <a:r>
              <a:rPr lang="en-US" dirty="0" smtClean="0"/>
              <a:t>Cherry pick</a:t>
            </a:r>
          </a:p>
          <a:p>
            <a:pPr lvl="1"/>
            <a:r>
              <a:rPr lang="en-US" dirty="0" smtClean="0"/>
              <a:t>Rebase (interactive)</a:t>
            </a:r>
          </a:p>
          <a:p>
            <a:r>
              <a:rPr lang="en-US" dirty="0" smtClean="0"/>
              <a:t>Workflows </a:t>
            </a:r>
            <a:r>
              <a:rPr lang="el-GR" dirty="0" smtClean="0"/>
              <a:t>και συνεργατικές τεχνικές</a:t>
            </a:r>
            <a:endParaRPr lang="en-US" dirty="0" smtClean="0"/>
          </a:p>
          <a:p>
            <a:pPr lvl="1"/>
            <a:r>
              <a:rPr lang="en-US" dirty="0" smtClean="0"/>
              <a:t>Pull Requests</a:t>
            </a:r>
          </a:p>
          <a:p>
            <a:pPr lvl="1"/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master/develop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9550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761"/>
            <a:ext cx="9144000" cy="411002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4775200" y="3972560"/>
            <a:ext cx="87376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0528" y="5212080"/>
            <a:ext cx="55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Ένα </a:t>
            </a:r>
            <a:r>
              <a:rPr lang="en-US" dirty="0" smtClean="0"/>
              <a:t>Pull Request </a:t>
            </a:r>
            <a:r>
              <a:rPr lang="el-GR" dirty="0" smtClean="0"/>
              <a:t>που περιέχει αναφορά σε αυτό το </a:t>
            </a:r>
            <a:r>
              <a:rPr lang="en-US" dirty="0" smtClean="0"/>
              <a:t>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81936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68400" y="2062480"/>
            <a:ext cx="1838960" cy="497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&lt;commit&gt;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Επαναφέρει το </a:t>
            </a:r>
            <a:r>
              <a:rPr lang="en-US" dirty="0" smtClean="0"/>
              <a:t>working copy </a:t>
            </a:r>
            <a:r>
              <a:rPr lang="el-GR" dirty="0" smtClean="0"/>
              <a:t>μας στην κατάσταση που ήταν το </a:t>
            </a:r>
            <a:r>
              <a:rPr lang="en-US" dirty="0" smtClean="0"/>
              <a:t>commit </a:t>
            </a:r>
            <a:r>
              <a:rPr lang="el-GR" dirty="0" smtClean="0"/>
              <a:t>που επιλέξαμε</a:t>
            </a:r>
            <a:endParaRPr lang="en-US" dirty="0" smtClean="0"/>
          </a:p>
          <a:p>
            <a:r>
              <a:rPr lang="el-GR" dirty="0" smtClean="0"/>
              <a:t>Αλλάζει το </a:t>
            </a:r>
            <a:r>
              <a:rPr lang="en-US" dirty="0" smtClean="0"/>
              <a:t>HEAD </a:t>
            </a:r>
            <a:r>
              <a:rPr lang="el-GR" dirty="0" smtClean="0"/>
              <a:t>ώστε να δείχνει σε αυτό το </a:t>
            </a:r>
            <a:r>
              <a:rPr lang="en-US" dirty="0" smtClean="0"/>
              <a:t>commit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HEAD </a:t>
            </a:r>
            <a:r>
              <a:rPr lang="el-GR" dirty="0" smtClean="0"/>
              <a:t>πλέον δεν δείχνει σε κάποιο </a:t>
            </a:r>
            <a:r>
              <a:rPr lang="en-US" dirty="0" smtClean="0"/>
              <a:t>branch </a:t>
            </a:r>
            <a:r>
              <a:rPr lang="el-GR" dirty="0" smtClean="0"/>
              <a:t>αλλά σε κάποιο </a:t>
            </a:r>
            <a:r>
              <a:rPr lang="en-US" dirty="0" smtClean="0"/>
              <a:t>commit</a:t>
            </a:r>
            <a:r>
              <a:rPr lang="el-GR" dirty="0" smtClean="0"/>
              <a:t> απευθείας</a:t>
            </a:r>
          </a:p>
          <a:p>
            <a:pPr lvl="1"/>
            <a:r>
              <a:rPr lang="el-GR" dirty="0" smtClean="0"/>
              <a:t>Οπότε είμαστε σε </a:t>
            </a:r>
            <a:r>
              <a:rPr lang="en-US" dirty="0" smtClean="0"/>
              <a:t>state detached HEAD</a:t>
            </a:r>
            <a:endParaRPr lang="el-GR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&lt;commit&gt;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Δεν μπορούμε να κάνουμε</a:t>
            </a:r>
            <a:r>
              <a:rPr lang="en-US" dirty="0" smtClean="0"/>
              <a:t> commits </a:t>
            </a:r>
            <a:r>
              <a:rPr lang="el-GR" dirty="0" smtClean="0"/>
              <a:t>σε αυτή τη κατάσταση</a:t>
            </a:r>
          </a:p>
          <a:p>
            <a:r>
              <a:rPr lang="el-GR" dirty="0" smtClean="0"/>
              <a:t>Πρέπει να κάνουμε πάλι </a:t>
            </a:r>
            <a:r>
              <a:rPr lang="en-US" dirty="0" smtClean="0"/>
              <a:t>checkout </a:t>
            </a:r>
            <a:r>
              <a:rPr lang="el-GR" dirty="0" smtClean="0"/>
              <a:t>σε κάποιο </a:t>
            </a:r>
            <a:r>
              <a:rPr lang="en-US" dirty="0" smtClean="0"/>
              <a:t>branch</a:t>
            </a:r>
            <a:endParaRPr lang="el-GR" dirty="0" smtClean="0"/>
          </a:p>
          <a:p>
            <a:r>
              <a:rPr lang="el-GR" dirty="0" smtClean="0"/>
              <a:t>Χρησιμοποιείται κυρίως για να δούμε πώς ήταν ο κώδικας κάποια στιγμή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89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&lt;commit&gt; &lt;file&gt;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Αλλάζει τα περιεχόμενα του αρχείου </a:t>
            </a:r>
            <a:r>
              <a:rPr lang="en-US" dirty="0" smtClean="0"/>
              <a:t>file</a:t>
            </a:r>
          </a:p>
          <a:p>
            <a:r>
              <a:rPr lang="el-GR" dirty="0" smtClean="0"/>
              <a:t>Τα φέρνει στην κατάσταση που ήταν στο </a:t>
            </a:r>
            <a:r>
              <a:rPr lang="en-US" dirty="0" smtClean="0"/>
              <a:t>commit</a:t>
            </a:r>
            <a:endParaRPr lang="el-GR" dirty="0" smtClean="0"/>
          </a:p>
          <a:p>
            <a:r>
              <a:rPr lang="el-GR" dirty="0" smtClean="0"/>
              <a:t>Δεν δημιουργεί κάποιο καινούργιο </a:t>
            </a:r>
            <a:r>
              <a:rPr lang="en-US" dirty="0" smtClean="0"/>
              <a:t>commit</a:t>
            </a:r>
            <a:endParaRPr lang="el-GR" dirty="0"/>
          </a:p>
          <a:p>
            <a:r>
              <a:rPr lang="el-GR" dirty="0" smtClean="0"/>
              <a:t>Δεν κάνει </a:t>
            </a:r>
            <a:r>
              <a:rPr lang="en-US" dirty="0" smtClean="0"/>
              <a:t>stage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Διάλλειμα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70" y="2529851"/>
            <a:ext cx="2666659" cy="26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Βρίσκοντας ένα </a:t>
            </a:r>
            <a:r>
              <a:rPr lang="en-US" dirty="0" smtClean="0"/>
              <a:t>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Εντοπίζουμε ένα </a:t>
            </a:r>
            <a:r>
              <a:rPr lang="en-US" dirty="0" smtClean="0"/>
              <a:t>bug </a:t>
            </a:r>
            <a:r>
              <a:rPr lang="el-GR" dirty="0" smtClean="0"/>
              <a:t>στον κώδικα μας</a:t>
            </a:r>
          </a:p>
          <a:p>
            <a:r>
              <a:rPr lang="el-GR" dirty="0" smtClean="0"/>
              <a:t>Δεν είμαστε σίγουροι σε ποιο </a:t>
            </a:r>
            <a:r>
              <a:rPr lang="en-US" dirty="0" smtClean="0"/>
              <a:t>commit </a:t>
            </a:r>
            <a:r>
              <a:rPr lang="el-GR" dirty="0" smtClean="0"/>
              <a:t>δημιουργήθηκε</a:t>
            </a:r>
          </a:p>
          <a:p>
            <a:r>
              <a:rPr lang="el-GR" dirty="0" smtClean="0"/>
              <a:t>Κάνουμε </a:t>
            </a:r>
            <a:r>
              <a:rPr lang="en-US" dirty="0" smtClean="0"/>
              <a:t>checkout </a:t>
            </a:r>
            <a:r>
              <a:rPr lang="el-GR" dirty="0" smtClean="0"/>
              <a:t>σε προηγούμενα </a:t>
            </a:r>
            <a:r>
              <a:rPr lang="en-US" dirty="0" smtClean="0"/>
              <a:t>commits </a:t>
            </a:r>
            <a:r>
              <a:rPr lang="el-GR" dirty="0" smtClean="0"/>
              <a:t>για να δούμε πότε εμφανίστηκε αυτό το </a:t>
            </a:r>
            <a:r>
              <a:rPr lang="en-US" dirty="0" smtClean="0"/>
              <a:t>bug</a:t>
            </a:r>
          </a:p>
          <a:p>
            <a:pPr lvl="1"/>
            <a:r>
              <a:rPr lang="el-GR" dirty="0" smtClean="0"/>
              <a:t>Πάμε σε ένα πολύ παλιό </a:t>
            </a:r>
            <a:r>
              <a:rPr lang="en-US" dirty="0" smtClean="0"/>
              <a:t>commit </a:t>
            </a:r>
            <a:r>
              <a:rPr lang="el-GR" dirty="0" smtClean="0"/>
              <a:t>στο οποίο ξέρουμε ότι δεν υπήρχε το </a:t>
            </a:r>
            <a:r>
              <a:rPr lang="en-US" dirty="0" smtClean="0"/>
              <a:t>bug</a:t>
            </a:r>
            <a:endParaRPr lang="el-GR" dirty="0" smtClean="0"/>
          </a:p>
          <a:p>
            <a:pPr lvl="1"/>
            <a:r>
              <a:rPr lang="el-GR" dirty="0" smtClean="0"/>
              <a:t>Γνωρίζουμε ότι το </a:t>
            </a:r>
            <a:r>
              <a:rPr lang="en-US" dirty="0" smtClean="0"/>
              <a:t>bug </a:t>
            </a:r>
            <a:r>
              <a:rPr lang="el-GR" dirty="0" smtClean="0"/>
              <a:t>είναι στο </a:t>
            </a:r>
            <a:r>
              <a:rPr lang="en-US" dirty="0" smtClean="0"/>
              <a:t>HEAD </a:t>
            </a:r>
            <a:r>
              <a:rPr lang="el-GR" dirty="0" smtClean="0"/>
              <a:t>αυτή τη στιγμή</a:t>
            </a:r>
          </a:p>
          <a:p>
            <a:pPr lvl="1"/>
            <a:r>
              <a:rPr lang="el-GR" dirty="0" smtClean="0"/>
              <a:t>Δοκιμάζουμε όλα τα </a:t>
            </a:r>
            <a:r>
              <a:rPr lang="en-US" dirty="0" smtClean="0"/>
              <a:t>commits </a:t>
            </a:r>
            <a:r>
              <a:rPr lang="el-GR" dirty="0" smtClean="0"/>
              <a:t>ανάμεσα στο </a:t>
            </a:r>
            <a:r>
              <a:rPr lang="en-US" dirty="0" smtClean="0"/>
              <a:t>HEAD </a:t>
            </a:r>
            <a:r>
              <a:rPr lang="el-GR" dirty="0" smtClean="0"/>
              <a:t>και στο </a:t>
            </a:r>
            <a:r>
              <a:rPr lang="en-US" dirty="0" smtClean="0"/>
              <a:t>commit </a:t>
            </a:r>
            <a:r>
              <a:rPr lang="el-GR" dirty="0" smtClean="0"/>
              <a:t>αυτό που γνωρίζουμε ότι δουλεύει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Ένας πιο αποδοτικός τρόπος</a:t>
            </a:r>
          </a:p>
          <a:p>
            <a:r>
              <a:rPr lang="el-GR" dirty="0" smtClean="0"/>
              <a:t>Αφήνουμε 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να το κάνει για εμάς</a:t>
            </a:r>
          </a:p>
          <a:p>
            <a:pPr marL="971550" lvl="1" indent="-514350">
              <a:buFont typeface="+mj-lt"/>
              <a:buAutoNum type="arabicPeriod"/>
            </a:pP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it bisect start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bad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  <a:p>
            <a:pPr marL="1371600" lvl="2" indent="-514350"/>
            <a:r>
              <a:rPr lang="el-GR" dirty="0" smtClean="0"/>
              <a:t>Η τωρινή έκδοση </a:t>
            </a:r>
            <a:r>
              <a:rPr lang="en-US" dirty="0" smtClean="0"/>
              <a:t>(HEAD) </a:t>
            </a:r>
            <a:r>
              <a:rPr lang="el-GR" dirty="0" smtClean="0"/>
              <a:t>είναι </a:t>
            </a:r>
            <a:r>
              <a:rPr lang="en-US" dirty="0" smtClean="0"/>
              <a:t>buggy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good &lt;commit&gt;</a:t>
            </a:r>
          </a:p>
          <a:p>
            <a:pPr marL="1371600" lvl="2" indent="-514350"/>
            <a:r>
              <a:rPr lang="el-GR" dirty="0" smtClean="0"/>
              <a:t>Το </a:t>
            </a:r>
            <a:r>
              <a:rPr lang="en-US" dirty="0" smtClean="0"/>
              <a:t>commit </a:t>
            </a:r>
            <a:r>
              <a:rPr lang="el-GR" dirty="0" smtClean="0"/>
              <a:t>που γνωρίζουμε ότι δεν είναι </a:t>
            </a:r>
            <a:r>
              <a:rPr lang="en-US" dirty="0" smtClean="0"/>
              <a:t>buggy</a:t>
            </a:r>
            <a:endParaRPr lang="el-GR" dirty="0" smtClean="0"/>
          </a:p>
          <a:p>
            <a:pPr marL="57150" indent="0">
              <a:buNone/>
            </a:pPr>
            <a:endParaRPr lang="en-US" dirty="0" smtClean="0"/>
          </a:p>
          <a:p>
            <a:pPr marL="1371600" lvl="2" indent="-51435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9967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θα μας κάνει μια σειρά από ερωτήσεις</a:t>
            </a:r>
          </a:p>
          <a:p>
            <a:pPr lvl="1"/>
            <a:r>
              <a:rPr lang="el-GR" dirty="0" smtClean="0"/>
              <a:t>Θα κάνει </a:t>
            </a:r>
            <a:r>
              <a:rPr lang="en-US" dirty="0" smtClean="0"/>
              <a:t>checkout </a:t>
            </a:r>
            <a:r>
              <a:rPr lang="el-GR" dirty="0" smtClean="0"/>
              <a:t>κάποιο </a:t>
            </a:r>
            <a:r>
              <a:rPr lang="en-US" dirty="0" smtClean="0"/>
              <a:t>commit </a:t>
            </a:r>
            <a:r>
              <a:rPr lang="el-GR" dirty="0" smtClean="0"/>
              <a:t>της επιλογής του</a:t>
            </a:r>
          </a:p>
          <a:p>
            <a:pPr lvl="1"/>
            <a:r>
              <a:rPr lang="el-GR" dirty="0" smtClean="0"/>
              <a:t>Θα μας ρωτήσει αν υπάρχει το </a:t>
            </a:r>
            <a:r>
              <a:rPr lang="en-US" dirty="0" smtClean="0"/>
              <a:t>bug </a:t>
            </a:r>
            <a:r>
              <a:rPr lang="el-GR" dirty="0" smtClean="0"/>
              <a:t>σε αυτό το </a:t>
            </a:r>
            <a:r>
              <a:rPr lang="en-US" dirty="0" smtClean="0"/>
              <a:t>commit</a:t>
            </a:r>
          </a:p>
          <a:p>
            <a:pPr lvl="1"/>
            <a:r>
              <a:rPr lang="el-GR" dirty="0" smtClean="0"/>
              <a:t>Απαντάμε με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good</a:t>
            </a:r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bad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Βρίσκει τελικά το </a:t>
            </a:r>
            <a:r>
              <a:rPr lang="en-US" dirty="0" smtClean="0">
                <a:ea typeface="Consolas" charset="0"/>
                <a:cs typeface="Consolas" charset="0"/>
              </a:rPr>
              <a:t>commit </a:t>
            </a:r>
            <a:r>
              <a:rPr lang="el-GR" dirty="0" smtClean="0">
                <a:ea typeface="Consolas" charset="0"/>
                <a:cs typeface="Consolas" charset="0"/>
              </a:rPr>
              <a:t>που δημιούργησε το </a:t>
            </a:r>
            <a:r>
              <a:rPr lang="en-US" dirty="0" smtClean="0">
                <a:ea typeface="Consolas" charset="0"/>
                <a:cs typeface="Consolas" charset="0"/>
              </a:rPr>
              <a:t>bug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Μπορούμε να ακυρώσουμε τη διαδικασία οποιαδήποτε στιγμή και να επιστρέψουμε στο παλιό </a:t>
            </a:r>
            <a:r>
              <a:rPr lang="en-US" dirty="0" smtClean="0">
                <a:ea typeface="Consolas" charset="0"/>
                <a:cs typeface="Consolas" charset="0"/>
              </a:rPr>
              <a:t>HEAD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bisect reset</a:t>
            </a:r>
            <a:endParaRPr lang="el-GR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l-GR" dirty="0" smtClean="0">
                <a:ea typeface="Consolas" charset="0"/>
                <a:cs typeface="Consolas" charset="0"/>
              </a:rPr>
              <a:t>Πρέπει να το τρέξουμε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l-GR" dirty="0" smtClean="0">
                <a:ea typeface="Consolas" charset="0"/>
                <a:cs typeface="Consolas" charset="0"/>
              </a:rPr>
              <a:t>στο τέλος του </a:t>
            </a:r>
            <a:r>
              <a:rPr lang="en-US" dirty="0" smtClean="0">
                <a:ea typeface="Consolas" charset="0"/>
                <a:cs typeface="Consolas" charset="0"/>
              </a:rPr>
              <a:t>bisect</a:t>
            </a:r>
          </a:p>
        </p:txBody>
      </p:sp>
    </p:spTree>
    <p:extLst>
      <p:ext uri="{BB962C8B-B14F-4D97-AF65-F5344CB8AC3E}">
        <p14:creationId xmlns:p14="http://schemas.microsoft.com/office/powerpoint/2010/main" val="20490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bisect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Pull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Θέλουμε να κάνουμε </a:t>
            </a:r>
            <a:r>
              <a:rPr lang="en-US" dirty="0" smtClean="0"/>
              <a:t>push </a:t>
            </a:r>
            <a:r>
              <a:rPr lang="el-GR" dirty="0" smtClean="0"/>
              <a:t>σε ένα </a:t>
            </a:r>
            <a:r>
              <a:rPr lang="en-US" dirty="0" smtClean="0"/>
              <a:t>repo</a:t>
            </a:r>
            <a:r>
              <a:rPr lang="el-GR" dirty="0"/>
              <a:t> </a:t>
            </a:r>
            <a:r>
              <a:rPr lang="el-GR" dirty="0" smtClean="0"/>
              <a:t>που δεν είναι δικό μας</a:t>
            </a:r>
          </a:p>
          <a:p>
            <a:pPr lvl="1"/>
            <a:r>
              <a:rPr lang="el-GR" dirty="0" smtClean="0"/>
              <a:t>Έχουμε αναπτύξει κάποια νέα δυνατότητα</a:t>
            </a:r>
          </a:p>
          <a:p>
            <a:pPr lvl="1"/>
            <a:r>
              <a:rPr lang="el-GR" dirty="0" smtClean="0"/>
              <a:t>Έχουμε διορθώσει κάποιο </a:t>
            </a:r>
            <a:r>
              <a:rPr lang="en-US" dirty="0" smtClean="0"/>
              <a:t>bug</a:t>
            </a:r>
            <a:endParaRPr lang="el-GR" dirty="0" smtClean="0"/>
          </a:p>
          <a:p>
            <a:r>
              <a:rPr lang="el-GR" dirty="0" smtClean="0"/>
              <a:t>Έχουμε ήδη κάνει:</a:t>
            </a:r>
          </a:p>
          <a:p>
            <a:pPr lvl="1"/>
            <a:r>
              <a:rPr lang="en-US" dirty="0" smtClean="0"/>
              <a:t>fork </a:t>
            </a:r>
            <a:r>
              <a:rPr lang="el-GR" dirty="0" smtClean="0"/>
              <a:t>αυτό το </a:t>
            </a:r>
            <a:r>
              <a:rPr lang="en-US" dirty="0" smtClean="0"/>
              <a:t>repo </a:t>
            </a:r>
            <a:r>
              <a:rPr lang="el-GR" dirty="0" smtClean="0"/>
              <a:t>στο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clone</a:t>
            </a:r>
            <a:r>
              <a:rPr lang="el-GR" dirty="0"/>
              <a:t> </a:t>
            </a:r>
            <a:r>
              <a:rPr lang="el-GR" dirty="0" smtClean="0"/>
              <a:t>το </a:t>
            </a:r>
            <a:r>
              <a:rPr lang="en-US" dirty="0" smtClean="0"/>
              <a:t>fork </a:t>
            </a:r>
            <a:r>
              <a:rPr lang="el-GR" dirty="0" smtClean="0"/>
              <a:t>στο σύστημα μας</a:t>
            </a:r>
            <a:endParaRPr lang="en-US" dirty="0" smtClean="0"/>
          </a:p>
          <a:p>
            <a:pPr lvl="1"/>
            <a:r>
              <a:rPr lang="en-US" dirty="0" smtClean="0"/>
              <a:t>branch </a:t>
            </a:r>
            <a:r>
              <a:rPr lang="el-GR" dirty="0" smtClean="0"/>
              <a:t>για αυτό το </a:t>
            </a:r>
            <a:r>
              <a:rPr lang="en-US" dirty="0" smtClean="0"/>
              <a:t>feature</a:t>
            </a:r>
          </a:p>
          <a:p>
            <a:pPr lvl="1"/>
            <a:r>
              <a:rPr lang="el-GR" dirty="0" smtClean="0"/>
              <a:t>αλλαγές και </a:t>
            </a:r>
            <a:r>
              <a:rPr lang="en-US" dirty="0" smtClean="0"/>
              <a:t>commits</a:t>
            </a:r>
            <a:endParaRPr lang="el-GR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6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blame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&lt;file&gt;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δείχνει ποιος ήταν υπεύθυνος για την τελευταία κατάσταση της κάθε γραμμής του αρχείου</a:t>
            </a:r>
          </a:p>
          <a:p>
            <a:r>
              <a:rPr lang="el-GR" dirty="0" smtClean="0"/>
              <a:t>Μας επιτρέπει να βρούμε ποιος δημιούργησε ένα </a:t>
            </a:r>
            <a:r>
              <a:rPr lang="en-US" dirty="0" smtClean="0"/>
              <a:t>bug</a:t>
            </a:r>
            <a:endParaRPr lang="el-G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70915" cy="7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GitHub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Blame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δείχνει τα ίδια πράγματα με το </a:t>
            </a:r>
            <a:r>
              <a:rPr lang="en-US" dirty="0" err="1" smtClean="0"/>
              <a:t>git</a:t>
            </a:r>
            <a:r>
              <a:rPr lang="en-US" dirty="0" smtClean="0"/>
              <a:t> blame </a:t>
            </a:r>
            <a:r>
              <a:rPr lang="el-GR" dirty="0" smtClean="0"/>
              <a:t>απλά με πιο ευανάγνωστο τρόπο και με </a:t>
            </a:r>
            <a:r>
              <a:rPr lang="en-US" dirty="0" smtClean="0"/>
              <a:t>links </a:t>
            </a:r>
            <a:r>
              <a:rPr lang="el-GR" dirty="0" smtClean="0"/>
              <a:t>στα διάφορα </a:t>
            </a:r>
            <a:r>
              <a:rPr lang="en-US" dirty="0" smtClean="0"/>
              <a:t>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1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9144000" cy="295724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04000" y="3230880"/>
            <a:ext cx="751840" cy="568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9068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Μας δείχνει τα ίδια πράγματα με το </a:t>
            </a:r>
            <a:r>
              <a:rPr lang="en-US" dirty="0" err="1" smtClean="0"/>
              <a:t>git</a:t>
            </a:r>
            <a:r>
              <a:rPr lang="en-US" dirty="0" smtClean="0"/>
              <a:t> show </a:t>
            </a:r>
            <a:r>
              <a:rPr lang="el-GR" dirty="0" smtClean="0"/>
              <a:t>αλλά με πιο ευανάγνωστο τρόπο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4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49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Όταν κάνουμε </a:t>
            </a:r>
            <a:r>
              <a:rPr lang="en-US" dirty="0" smtClean="0"/>
              <a:t>merge</a:t>
            </a:r>
            <a:r>
              <a:rPr lang="el-GR" dirty="0" smtClean="0"/>
              <a:t>, μπορεί να μην μπορεί να γίνει αυτόματα</a:t>
            </a:r>
            <a:r>
              <a:rPr lang="en-US" dirty="0" smtClean="0"/>
              <a:t>, </a:t>
            </a:r>
            <a:r>
              <a:rPr lang="el-GR" dirty="0" smtClean="0"/>
              <a:t>π.χ.</a:t>
            </a:r>
            <a:endParaRPr lang="el-GR" dirty="0"/>
          </a:p>
          <a:p>
            <a:pPr lvl="1"/>
            <a:r>
              <a:rPr lang="el-GR" dirty="0" smtClean="0"/>
              <a:t>ένας προγραμματιστής άλλαξε ένα αρχείο, ενώ ένας άλλος το διέγραψε</a:t>
            </a:r>
          </a:p>
          <a:p>
            <a:pPr lvl="1"/>
            <a:r>
              <a:rPr lang="el-GR" dirty="0" smtClean="0"/>
              <a:t>δύο άτομα άλλαξαν το ίδιο σημείο ενός αρχείου (διόρθωσαν το ίδιο </a:t>
            </a:r>
            <a:r>
              <a:rPr lang="en-US" dirty="0" smtClean="0"/>
              <a:t>bug </a:t>
            </a:r>
            <a:r>
              <a:rPr lang="el-GR" dirty="0" smtClean="0"/>
              <a:t>με διαφορετικό τρόπο)</a:t>
            </a:r>
          </a:p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δεν ξέρει ποια είναι η σωστή αλλαγή</a:t>
            </a:r>
          </a:p>
          <a:p>
            <a:r>
              <a:rPr lang="el-GR" dirty="0" smtClean="0"/>
              <a:t>Τότε μας λέει ότι υπάρχουν </a:t>
            </a:r>
            <a:r>
              <a:rPr lang="en-US" dirty="0" smtClean="0"/>
              <a:t>“conflicts” (</a:t>
            </a:r>
            <a:r>
              <a:rPr lang="el-GR" dirty="0" smtClean="0"/>
              <a:t>διενέξεις)</a:t>
            </a:r>
          </a:p>
        </p:txBody>
      </p:sp>
    </p:spTree>
    <p:extLst>
      <p:ext uri="{BB962C8B-B14F-4D97-AF65-F5344CB8AC3E}">
        <p14:creationId xmlns:p14="http://schemas.microsoft.com/office/powerpoint/2010/main" val="1002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52"/>
            <a:ext cx="9135649" cy="6096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147145" y="4939862"/>
            <a:ext cx="2848304" cy="6516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Επίλυση </a:t>
            </a:r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έχει αλλάξει το αρχείο μας</a:t>
            </a:r>
            <a:endParaRPr lang="en-US" dirty="0" smtClean="0"/>
          </a:p>
          <a:p>
            <a:pPr lvl="1"/>
            <a:r>
              <a:rPr lang="el-GR" dirty="0" smtClean="0"/>
              <a:t>Ενοποιεί όλες τις αλλαγές που μπορεί αυτόματα</a:t>
            </a:r>
          </a:p>
          <a:p>
            <a:pPr lvl="1"/>
            <a:r>
              <a:rPr lang="el-GR" dirty="0" smtClean="0"/>
              <a:t>Τις υπόλοιπες τις αφήνει σ’ εμάς</a:t>
            </a:r>
          </a:p>
          <a:p>
            <a:r>
              <a:rPr lang="el-GR" dirty="0"/>
              <a:t>Ανοίγουμε το αρχείο που έχει </a:t>
            </a:r>
            <a:r>
              <a:rPr lang="en-US" dirty="0"/>
              <a:t>conflicts </a:t>
            </a:r>
            <a:r>
              <a:rPr lang="el-GR" dirty="0"/>
              <a:t>με τον </a:t>
            </a:r>
            <a:r>
              <a:rPr lang="en-US" dirty="0"/>
              <a:t>editor </a:t>
            </a:r>
            <a:r>
              <a:rPr lang="el-GR" dirty="0"/>
              <a:t>μας</a:t>
            </a:r>
          </a:p>
          <a:p>
            <a:r>
              <a:rPr lang="el-GR" dirty="0" smtClean="0"/>
              <a:t>Ψάχνουμε για &lt;&lt;&lt;&lt;&lt; ===== &gt;&gt;&gt;&gt;&gt;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119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Pull requests</a:t>
            </a:r>
            <a:r>
              <a:rPr lang="el-GR" dirty="0" smtClean="0"/>
              <a:t> (</a:t>
            </a:r>
            <a:r>
              <a:rPr lang="en-US" dirty="0" smtClean="0"/>
              <a:t>PRs)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Είναι μια αίτηση στον ιδιοκτήτη του </a:t>
            </a:r>
            <a:r>
              <a:rPr lang="en-US" dirty="0" smtClean="0"/>
              <a:t>repo </a:t>
            </a:r>
            <a:r>
              <a:rPr lang="el-GR" dirty="0" smtClean="0"/>
              <a:t>για p</a:t>
            </a:r>
            <a:r>
              <a:rPr lang="en-US" dirty="0" err="1" smtClean="0"/>
              <a:t>ull</a:t>
            </a:r>
            <a:endParaRPr lang="en-US" dirty="0" smtClean="0"/>
          </a:p>
          <a:p>
            <a:r>
              <a:rPr lang="el-GR" dirty="0" smtClean="0"/>
              <a:t>Ζητάμε να κάνει </a:t>
            </a:r>
            <a:r>
              <a:rPr lang="en-US" dirty="0" smtClean="0"/>
              <a:t>pull </a:t>
            </a:r>
            <a:r>
              <a:rPr lang="el-GR" dirty="0" smtClean="0"/>
              <a:t>(</a:t>
            </a:r>
            <a:r>
              <a:rPr lang="en-US" dirty="0" smtClean="0"/>
              <a:t>fetch &amp; merge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  <a:r>
              <a:rPr lang="el-GR" dirty="0" smtClean="0"/>
              <a:t>τις αλλαγές που έχουμε ανεβάσει στο </a:t>
            </a:r>
            <a:r>
              <a:rPr lang="en-US" dirty="0" smtClean="0"/>
              <a:t>fork </a:t>
            </a:r>
            <a:r>
              <a:rPr lang="el-GR" dirty="0" smtClean="0"/>
              <a:t>μας</a:t>
            </a:r>
            <a:endParaRPr lang="el-GR" dirty="0"/>
          </a:p>
          <a:p>
            <a:r>
              <a:rPr lang="el-GR" dirty="0" smtClean="0"/>
              <a:t>Από ένα δικό μας </a:t>
            </a:r>
            <a:r>
              <a:rPr lang="en-US" dirty="0" smtClean="0"/>
              <a:t>branch </a:t>
            </a:r>
            <a:r>
              <a:rPr lang="el-GR" dirty="0" smtClean="0"/>
              <a:t>σε ένα δικό του</a:t>
            </a:r>
          </a:p>
          <a:p>
            <a:r>
              <a:rPr lang="el-GR" dirty="0" smtClean="0"/>
              <a:t>Συνήθως στο </a:t>
            </a:r>
            <a:r>
              <a:rPr lang="en-US" dirty="0" smtClean="0"/>
              <a:t>master </a:t>
            </a:r>
            <a:r>
              <a:rPr lang="el-GR" dirty="0" smtClean="0"/>
              <a:t>του</a:t>
            </a:r>
          </a:p>
        </p:txBody>
      </p:sp>
    </p:spTree>
    <p:extLst>
      <p:ext uri="{BB962C8B-B14F-4D97-AF65-F5344CB8AC3E}">
        <p14:creationId xmlns:p14="http://schemas.microsoft.com/office/powerpoint/2010/main" val="131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56" y="1451667"/>
            <a:ext cx="9174956" cy="390091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90292" y="3179100"/>
            <a:ext cx="1148578" cy="446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5898" y="2665141"/>
            <a:ext cx="434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Στο </a:t>
            </a:r>
            <a:r>
              <a:rPr lang="en-US" b="1" dirty="0" smtClean="0">
                <a:solidFill>
                  <a:srgbClr val="FF0000"/>
                </a:solidFill>
              </a:rPr>
              <a:t>master </a:t>
            </a:r>
            <a:r>
              <a:rPr lang="el-GR" b="1" dirty="0" smtClean="0">
                <a:solidFill>
                  <a:srgbClr val="FF0000"/>
                </a:solidFill>
              </a:rPr>
              <a:t>άλλαξε το </a:t>
            </a:r>
            <a:r>
              <a:rPr lang="en-US" b="1" dirty="0" err="1" smtClean="0">
                <a:solidFill>
                  <a:srgbClr val="FF0000"/>
                </a:solidFill>
              </a:rPr>
              <a:t>winston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l-GR" b="1" dirty="0" smtClean="0">
                <a:solidFill>
                  <a:srgbClr val="FF0000"/>
                </a:solidFill>
              </a:rPr>
              <a:t>σε κεφαλαία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322736" y="4103648"/>
            <a:ext cx="2397517" cy="4230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91855" y="4659200"/>
            <a:ext cx="526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FF00"/>
                </a:solidFill>
              </a:rPr>
              <a:t>Στο </a:t>
            </a:r>
            <a:r>
              <a:rPr lang="en-US" b="1" dirty="0" smtClean="0">
                <a:solidFill>
                  <a:srgbClr val="FFFF00"/>
                </a:solidFill>
              </a:rPr>
              <a:t>feature </a:t>
            </a:r>
            <a:r>
              <a:rPr lang="el-GR" b="1" dirty="0" smtClean="0">
                <a:solidFill>
                  <a:srgbClr val="FFFF00"/>
                </a:solidFill>
              </a:rPr>
              <a:t>άλλαξε το όνομα αρχείου σε </a:t>
            </a:r>
            <a:r>
              <a:rPr lang="en-US" b="1" dirty="0" err="1" smtClean="0">
                <a:solidFill>
                  <a:srgbClr val="FFFF00"/>
                </a:solidFill>
              </a:rPr>
              <a:t>realtime.log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56" y="1451667"/>
            <a:ext cx="9174956" cy="390091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5754" y="2743201"/>
            <a:ext cx="4583151" cy="13492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54717" y="2653990"/>
            <a:ext cx="360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Η έκδοση στο </a:t>
            </a:r>
            <a:r>
              <a:rPr lang="en-US" b="1" dirty="0" smtClean="0">
                <a:solidFill>
                  <a:srgbClr val="FF0000"/>
                </a:solidFill>
              </a:rPr>
              <a:t>master </a:t>
            </a:r>
            <a:r>
              <a:rPr lang="el-GR" b="1" dirty="0" smtClean="0">
                <a:solidFill>
                  <a:srgbClr val="FF0000"/>
                </a:solidFill>
              </a:rPr>
              <a:t>πριν το </a:t>
            </a:r>
            <a:r>
              <a:rPr lang="en-US" b="1" dirty="0" smtClean="0">
                <a:solidFill>
                  <a:srgbClr val="FF0000"/>
                </a:solidFill>
              </a:rPr>
              <a:t>merge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5751" y="3958013"/>
            <a:ext cx="4583151" cy="139457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08090" y="5027190"/>
            <a:ext cx="363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FFFF00"/>
                </a:solidFill>
              </a:rPr>
              <a:t>Η έκδοση στο </a:t>
            </a:r>
            <a:r>
              <a:rPr lang="en-US" b="1" dirty="0" smtClean="0">
                <a:solidFill>
                  <a:srgbClr val="FFFF00"/>
                </a:solidFill>
              </a:rPr>
              <a:t>feature </a:t>
            </a:r>
            <a:r>
              <a:rPr lang="el-GR" b="1" dirty="0" smtClean="0">
                <a:solidFill>
                  <a:srgbClr val="FFFF00"/>
                </a:solidFill>
              </a:rPr>
              <a:t>πριν </a:t>
            </a:r>
            <a:r>
              <a:rPr lang="el-GR" b="1" dirty="0">
                <a:solidFill>
                  <a:srgbClr val="FFFF00"/>
                </a:solidFill>
              </a:rPr>
              <a:t>το </a:t>
            </a:r>
            <a:r>
              <a:rPr lang="en-US" b="1" dirty="0">
                <a:solidFill>
                  <a:srgbClr val="FFFF00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59285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Επίλυση </a:t>
            </a:r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Αντικαθιστούμε το τμήμα με το σωστό κώδικα</a:t>
            </a:r>
            <a:endParaRPr lang="en-US" dirty="0" smtClean="0"/>
          </a:p>
          <a:p>
            <a:pPr lvl="1"/>
            <a:r>
              <a:rPr lang="el-GR" dirty="0" smtClean="0"/>
              <a:t>σε όλα τα τμήματα και αρχεία που έχουν </a:t>
            </a:r>
            <a:r>
              <a:rPr lang="en-US" dirty="0" smtClean="0"/>
              <a:t>conflicts</a:t>
            </a:r>
          </a:p>
          <a:p>
            <a:r>
              <a:rPr lang="el-GR" dirty="0" smtClean="0"/>
              <a:t>Κάνουμε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l-GR" dirty="0" smtClean="0"/>
              <a:t>κάθε αρχείο</a:t>
            </a:r>
          </a:p>
          <a:p>
            <a:r>
              <a:rPr lang="el-GR" b="1" dirty="0" smtClean="0"/>
              <a:t>Προσοχή</a:t>
            </a:r>
            <a:r>
              <a:rPr lang="el-GR" dirty="0" smtClean="0"/>
              <a:t>: Δεν κάνουμε άλλες αλλαγές στα αρχεία πέρα από την επίλυση </a:t>
            </a:r>
            <a:r>
              <a:rPr lang="en-US" dirty="0" smtClean="0"/>
              <a:t>conflicts</a:t>
            </a:r>
          </a:p>
          <a:p>
            <a:r>
              <a:rPr lang="el-GR" dirty="0" smtClean="0"/>
              <a:t>Κάνουμε </a:t>
            </a: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lvl="1"/>
            <a:r>
              <a:rPr lang="el-GR" dirty="0" smtClean="0"/>
              <a:t>Έτσι δημιουργείται το </a:t>
            </a:r>
            <a:r>
              <a:rPr lang="en-US" dirty="0" smtClean="0"/>
              <a:t>merge commit</a:t>
            </a:r>
          </a:p>
          <a:p>
            <a:pPr lvl="1"/>
            <a:r>
              <a:rPr lang="el-GR" dirty="0" smtClean="0"/>
              <a:t>Ο τελικός </a:t>
            </a:r>
            <a:r>
              <a:rPr lang="el-GR" dirty="0" err="1" smtClean="0"/>
              <a:t>γράφος</a:t>
            </a:r>
            <a:r>
              <a:rPr lang="el-GR" dirty="0" smtClean="0"/>
              <a:t> είναι ο ίδιος σαν να μην είχαμε </a:t>
            </a:r>
            <a:r>
              <a:rPr lang="en-US" dirty="0" smtClean="0"/>
              <a:t>conflicts</a:t>
            </a:r>
          </a:p>
        </p:txBody>
      </p:sp>
    </p:spTree>
    <p:extLst>
      <p:ext uri="{BB962C8B-B14F-4D97-AF65-F5344CB8AC3E}">
        <p14:creationId xmlns:p14="http://schemas.microsoft.com/office/powerpoint/2010/main" val="1345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642333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92459" y="624468"/>
            <a:ext cx="4226311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44859" y="4033024"/>
            <a:ext cx="4887951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cherry-pick &lt;commit&gt;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Αντιγράφει ένα </a:t>
            </a:r>
            <a:r>
              <a:rPr lang="en-US" dirty="0" smtClean="0"/>
              <a:t>commit </a:t>
            </a:r>
            <a:r>
              <a:rPr lang="el-GR" dirty="0" smtClean="0"/>
              <a:t>από κάποιο σημείο του γράφου</a:t>
            </a:r>
            <a:endParaRPr lang="en-US" dirty="0" smtClean="0"/>
          </a:p>
          <a:p>
            <a:r>
              <a:rPr lang="el-GR" dirty="0" smtClean="0"/>
              <a:t>Το τοποθετεί πάνω στο ενεργό </a:t>
            </a:r>
            <a:r>
              <a:rPr lang="en-US" dirty="0" smtClean="0"/>
              <a:t>branch</a:t>
            </a:r>
          </a:p>
          <a:p>
            <a:r>
              <a:rPr lang="el-GR" dirty="0" smtClean="0"/>
              <a:t>Δηλαδή δημιουργεί ένα νέο </a:t>
            </a:r>
            <a:r>
              <a:rPr lang="en-US" dirty="0" smtClean="0"/>
              <a:t>commit</a:t>
            </a:r>
            <a:r>
              <a:rPr lang="el-GR" dirty="0" smtClean="0"/>
              <a:t>, αντίγραφο του επιλεγμένου</a:t>
            </a:r>
            <a:endParaRPr lang="en-US" dirty="0" smtClean="0"/>
          </a:p>
          <a:p>
            <a:r>
              <a:rPr lang="el-GR" dirty="0" smtClean="0"/>
              <a:t>Το νέο </a:t>
            </a:r>
            <a:r>
              <a:rPr lang="en-US" dirty="0" smtClean="0"/>
              <a:t>commit</a:t>
            </a:r>
            <a:r>
              <a:rPr lang="el-GR" dirty="0" smtClean="0"/>
              <a:t> που δημιουργείται έχει:</a:t>
            </a:r>
          </a:p>
          <a:p>
            <a:pPr lvl="1"/>
            <a:r>
              <a:rPr lang="el-GR" dirty="0" smtClean="0"/>
              <a:t>Καινούργιο αναγνωριστικό</a:t>
            </a:r>
          </a:p>
          <a:p>
            <a:pPr lvl="1"/>
            <a:r>
              <a:rPr lang="el-GR" dirty="0" smtClean="0"/>
              <a:t>Τις ίδιες ακριβώς αλλαγές στα αρχεία</a:t>
            </a:r>
          </a:p>
          <a:p>
            <a:pPr lvl="1"/>
            <a:r>
              <a:rPr lang="el-GR" dirty="0" smtClean="0"/>
              <a:t>Την ίδια περιγραφή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7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(master)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cherry-pick dadf00d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88332" y="268981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7" idx="6"/>
          </p:cNvCxnSpPr>
          <p:nvPr/>
        </p:nvCxnSpPr>
        <p:spPr>
          <a:xfrm flipH="1">
            <a:off x="1714605" y="295294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995967" y="268981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7844" y="520274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42753" y="441656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668" y="6251898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58057" y="233392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dadf00d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22240" y="2952946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412998" y="268981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445169" y="3205377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412998" y="387974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22" idx="2"/>
          </p:cNvCxnSpPr>
          <p:nvPr/>
        </p:nvCxnSpPr>
        <p:spPr>
          <a:xfrm flipH="1">
            <a:off x="4939271" y="294224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783196" y="2679104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22" idx="6"/>
          </p:cNvCxnSpPr>
          <p:nvPr/>
        </p:nvCxnSpPr>
        <p:spPr>
          <a:xfrm flipH="1">
            <a:off x="6309469" y="294224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071582" y="267910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939271" y="414287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783196" y="387974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71582" y="3882869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endCxn id="23" idx="6"/>
          </p:cNvCxnSpPr>
          <p:nvPr/>
        </p:nvCxnSpPr>
        <p:spPr>
          <a:xfrm flipH="1">
            <a:off x="6309469" y="4142879"/>
            <a:ext cx="762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6038276" y="5572074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68 0.00301 " pathEditMode="relative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revert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&lt;commit&gt;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Παρόμοιο με το </a:t>
            </a:r>
            <a:r>
              <a:rPr lang="en-US" dirty="0" smtClean="0"/>
              <a:t>cherry-pick</a:t>
            </a:r>
          </a:p>
          <a:p>
            <a:r>
              <a:rPr lang="el-GR" dirty="0" smtClean="0"/>
              <a:t>Μόνο που εφαρμόζει το ‘αντίστροφο’ ενός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Αντιγράφει τις αλλαγές που έκανε ένα </a:t>
            </a:r>
            <a:r>
              <a:rPr lang="en-US" dirty="0" smtClean="0"/>
              <a:t>&lt;commit&gt; </a:t>
            </a:r>
            <a:r>
              <a:rPr lang="el-GR" dirty="0" smtClean="0"/>
              <a:t>σε ένα νέο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Το νέο </a:t>
            </a:r>
            <a:r>
              <a:rPr lang="en-US" dirty="0" smtClean="0"/>
              <a:t>commit</a:t>
            </a:r>
            <a:r>
              <a:rPr lang="el-GR" dirty="0" smtClean="0"/>
              <a:t> περιέχει τις </a:t>
            </a:r>
            <a:r>
              <a:rPr lang="el-GR" b="1" dirty="0" smtClean="0"/>
              <a:t>αντίστροφες </a:t>
            </a:r>
            <a:r>
              <a:rPr lang="el-GR" dirty="0" smtClean="0"/>
              <a:t>αλλαγές</a:t>
            </a:r>
          </a:p>
          <a:p>
            <a:pPr lvl="1"/>
            <a:r>
              <a:rPr lang="en-US" dirty="0" smtClean="0"/>
              <a:t>add </a:t>
            </a:r>
            <a:r>
              <a:rPr lang="el-GR" dirty="0" smtClean="0"/>
              <a:t>αντί για </a:t>
            </a:r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delete </a:t>
            </a:r>
            <a:r>
              <a:rPr lang="el-GR" dirty="0" smtClean="0"/>
              <a:t>αντί για </a:t>
            </a:r>
            <a:r>
              <a:rPr lang="en-US" dirty="0" smtClean="0"/>
              <a:t>add</a:t>
            </a:r>
          </a:p>
          <a:p>
            <a:pPr lvl="1"/>
            <a:r>
              <a:rPr lang="el-GR" dirty="0" smtClean="0"/>
              <a:t>προσθήκη γραμμών αντί για αφαίρεση</a:t>
            </a:r>
          </a:p>
          <a:p>
            <a:pPr lvl="1"/>
            <a:r>
              <a:rPr lang="el-GR" dirty="0" smtClean="0"/>
              <a:t>κλπ.</a:t>
            </a:r>
            <a:endParaRPr lang="en-US" dirty="0" smtClean="0"/>
          </a:p>
          <a:p>
            <a:r>
              <a:rPr lang="el-GR" dirty="0" smtClean="0"/>
              <a:t>Το χρησιμοποιούμε για να ακυρώσουμε ένα </a:t>
            </a:r>
            <a:r>
              <a:rPr lang="en-US" dirty="0" smtClean="0"/>
              <a:t>commit </a:t>
            </a:r>
            <a:r>
              <a:rPr lang="el-GR" dirty="0" smtClean="0"/>
              <a:t>που έχουμε δημοσιεύσει ήδη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524000"/>
            <a:ext cx="8420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20" y="1719610"/>
            <a:ext cx="6218118" cy="33453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8" y="1719610"/>
            <a:ext cx="5103102" cy="3339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18" y="1215483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Αρχικό </a:t>
            </a:r>
            <a:r>
              <a:rPr lang="en-US" b="1" dirty="0" smtClean="0"/>
              <a:t>commit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07620" y="1215483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Αντίστροφο </a:t>
            </a:r>
            <a:r>
              <a:rPr lang="en-US" b="1" dirty="0" smtClean="0"/>
              <a:t>commit (revert)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-223024" y="4081346"/>
            <a:ext cx="2241395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4586" y="4088521"/>
            <a:ext cx="2241395" cy="880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07620" y="2282282"/>
            <a:ext cx="5103102" cy="12080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 smtClean="0"/>
              <a:t>Θέλουμε να ξεχωρίζουμε κάποιες σημαντικές καταστάσεις στο ιστορικό</a:t>
            </a:r>
          </a:p>
          <a:p>
            <a:pPr lvl="1"/>
            <a:r>
              <a:rPr lang="en-US" dirty="0" smtClean="0"/>
              <a:t>Release 1.0</a:t>
            </a:r>
          </a:p>
          <a:p>
            <a:pPr lvl="1"/>
            <a:r>
              <a:rPr lang="en-US" dirty="0" smtClean="0"/>
              <a:t>Release 2.0</a:t>
            </a:r>
            <a:endParaRPr lang="en-US" dirty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 -a &lt;tag&gt;</a:t>
            </a:r>
          </a:p>
          <a:p>
            <a:pPr lvl="1"/>
            <a:r>
              <a:rPr lang="el-GR" dirty="0" smtClean="0"/>
              <a:t>Προσθέτει ένα </a:t>
            </a:r>
            <a:r>
              <a:rPr lang="en-US" dirty="0" smtClean="0"/>
              <a:t>tag </a:t>
            </a:r>
            <a:r>
              <a:rPr lang="el-GR" dirty="0" smtClean="0"/>
              <a:t>στο τελευταίο </a:t>
            </a:r>
            <a:r>
              <a:rPr lang="en-US" dirty="0" smtClean="0"/>
              <a:t>commit </a:t>
            </a:r>
            <a:r>
              <a:rPr lang="el-GR" dirty="0" smtClean="0"/>
              <a:t>του </a:t>
            </a:r>
            <a:r>
              <a:rPr lang="en-US" dirty="0" smtClean="0"/>
              <a:t>branch </a:t>
            </a:r>
            <a:r>
              <a:rPr lang="el-GR" dirty="0" smtClean="0"/>
              <a:t>που βρισκόμαστε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 -a &lt;tag&gt; &lt;commit&gt;</a:t>
            </a:r>
          </a:p>
          <a:p>
            <a:pPr lvl="1"/>
            <a:r>
              <a:rPr lang="el-GR" dirty="0" smtClean="0"/>
              <a:t>Προσθέτει ένα </a:t>
            </a:r>
            <a:r>
              <a:rPr lang="en-US" dirty="0" smtClean="0"/>
              <a:t>tag </a:t>
            </a:r>
            <a:r>
              <a:rPr lang="el-GR" dirty="0" smtClean="0"/>
              <a:t>στο </a:t>
            </a:r>
            <a:r>
              <a:rPr lang="en-US" dirty="0" smtClean="0"/>
              <a:t>commit </a:t>
            </a:r>
            <a:r>
              <a:rPr lang="el-GR" dirty="0" smtClean="0"/>
              <a:t>που επιλέξαμε</a:t>
            </a:r>
            <a:endParaRPr lang="en-US" dirty="0" smtClean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</a:t>
            </a:r>
            <a:r>
              <a:rPr lang="en-US" dirty="0" smtClean="0"/>
              <a:t>	</a:t>
            </a:r>
            <a:endParaRPr lang="el-GR" dirty="0" smtClean="0"/>
          </a:p>
          <a:p>
            <a:pPr lvl="1"/>
            <a:r>
              <a:rPr lang="el-GR" dirty="0" smtClean="0"/>
              <a:t>Δείχνει τη λίστα με τα </a:t>
            </a:r>
            <a:r>
              <a:rPr lang="en-US" dirty="0" smtClean="0"/>
              <a:t>tags </a:t>
            </a:r>
            <a:r>
              <a:rPr lang="el-GR" dirty="0" smtClean="0"/>
              <a:t>στο </a:t>
            </a:r>
            <a:r>
              <a:rPr lang="en-US" dirty="0" smtClean="0"/>
              <a:t>repo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tag -d &lt;tag&gt;</a:t>
            </a:r>
          </a:p>
          <a:p>
            <a:pPr lvl="1"/>
            <a:r>
              <a:rPr lang="el-GR" dirty="0" smtClean="0"/>
              <a:t>Διαγράφει ένα </a:t>
            </a:r>
            <a:r>
              <a:rPr lang="en-US" dirty="0" smtClean="0"/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135751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Βήματα για </a:t>
            </a:r>
            <a:r>
              <a:rPr lang="en-US" dirty="0" smtClean="0"/>
              <a:t>Pull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dirty="0" smtClean="0"/>
              <a:t>Δημοσιεύουμε τις αλλαγές μας στο </a:t>
            </a:r>
            <a:r>
              <a:rPr lang="en-US" dirty="0" smtClean="0"/>
              <a:t>fork </a:t>
            </a:r>
            <a:r>
              <a:rPr lang="el-GR" dirty="0" smtClean="0"/>
              <a:t>μας</a:t>
            </a:r>
          </a:p>
          <a:p>
            <a:pPr marL="914400" lvl="1" indent="-514350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  <a:p>
            <a:pPr marL="914400" lvl="1" indent="-514350"/>
            <a:r>
              <a:rPr lang="el-GR" dirty="0" smtClean="0">
                <a:ea typeface="Consolas" charset="0"/>
                <a:cs typeface="Consolas" charset="0"/>
              </a:rPr>
              <a:t>αυτό δημιουργεί το </a:t>
            </a:r>
            <a:r>
              <a:rPr lang="en-US" dirty="0" smtClean="0">
                <a:ea typeface="Consolas" charset="0"/>
                <a:cs typeface="Consolas" charset="0"/>
              </a:rPr>
              <a:t>branch feature </a:t>
            </a:r>
            <a:r>
              <a:rPr lang="el-GR" dirty="0" smtClean="0">
                <a:ea typeface="Consolas" charset="0"/>
                <a:cs typeface="Consolas" charset="0"/>
              </a:rPr>
              <a:t>από το </a:t>
            </a:r>
            <a:r>
              <a:rPr lang="en-US" dirty="0" smtClean="0">
                <a:ea typeface="Consolas" charset="0"/>
                <a:cs typeface="Consolas" charset="0"/>
              </a:rPr>
              <a:t>clone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smtClean="0">
                <a:ea typeface="Consolas" charset="0"/>
                <a:cs typeface="Consolas" charset="0"/>
              </a:rPr>
              <a:t>fork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ea typeface="Consolas" charset="0"/>
                <a:cs typeface="Consolas" charset="0"/>
              </a:rPr>
              <a:t>Δημιουργούμε ένα </a:t>
            </a:r>
            <a:r>
              <a:rPr lang="en-US" dirty="0" smtClean="0">
                <a:ea typeface="Consolas" charset="0"/>
                <a:cs typeface="Consolas" charset="0"/>
              </a:rPr>
              <a:t>Pull Request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err="1" smtClean="0">
                <a:ea typeface="Consolas" charset="0"/>
                <a:cs typeface="Consolas" charset="0"/>
              </a:rPr>
              <a:t>GitHub</a:t>
            </a:r>
            <a:endParaRPr lang="en-US" dirty="0" smtClean="0"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Δημοσιεύοντας </a:t>
            </a:r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&lt;remote&gt; &lt;tag&gt;</a:t>
            </a:r>
          </a:p>
          <a:p>
            <a:pPr lvl="1"/>
            <a:r>
              <a:rPr lang="el-GR" dirty="0" smtClean="0">
                <a:latin typeface="Calibri (Body)"/>
                <a:cs typeface="Calibri (Body)"/>
              </a:rPr>
              <a:t>Δημοσιεύει το </a:t>
            </a:r>
            <a:r>
              <a:rPr lang="en-US" dirty="0" smtClean="0">
                <a:latin typeface="Calibri (Body)"/>
                <a:cs typeface="Calibri (Body)"/>
              </a:rPr>
              <a:t>&lt;tag&gt; </a:t>
            </a:r>
            <a:r>
              <a:rPr lang="el-GR" dirty="0" smtClean="0">
                <a:latin typeface="Calibri (Body)"/>
                <a:cs typeface="Calibri (Body)"/>
              </a:rPr>
              <a:t>στο </a:t>
            </a:r>
            <a:r>
              <a:rPr lang="en-US" dirty="0" smtClean="0">
                <a:latin typeface="Calibri (Body)"/>
                <a:cs typeface="Calibri (Body)"/>
              </a:rPr>
              <a:t>&lt;remote&gt;</a:t>
            </a:r>
          </a:p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fetch --tags &lt;remote&gt;</a:t>
            </a:r>
          </a:p>
          <a:p>
            <a:pPr lvl="1"/>
            <a:r>
              <a:rPr lang="el-GR" dirty="0" smtClean="0">
                <a:latin typeface="Calibri (Body)"/>
                <a:cs typeface="Calibri (Body)"/>
              </a:rPr>
              <a:t>Κατεβάζει όλα τα </a:t>
            </a:r>
            <a:r>
              <a:rPr lang="en-US" dirty="0" smtClean="0">
                <a:latin typeface="Calibri (Body)"/>
                <a:cs typeface="Calibri (Body)"/>
              </a:rPr>
              <a:t>tags </a:t>
            </a:r>
            <a:r>
              <a:rPr lang="el-GR" dirty="0" smtClean="0">
                <a:latin typeface="Calibri (Body)"/>
                <a:cs typeface="Calibri (Body)"/>
              </a:rPr>
              <a:t>από το </a:t>
            </a:r>
            <a:r>
              <a:rPr lang="en-US" dirty="0" smtClean="0">
                <a:latin typeface="Calibri (Body)"/>
                <a:cs typeface="Calibri (Body)"/>
              </a:rPr>
              <a:t>&lt;remote&gt;</a:t>
            </a:r>
            <a:endParaRPr lang="en-US" dirty="0"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249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-p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Μας επιτρέπει να προσθέσουμε μέρος ενός αρχείου στο </a:t>
            </a:r>
            <a:r>
              <a:rPr lang="en-US" dirty="0" smtClean="0"/>
              <a:t>staging area</a:t>
            </a:r>
          </a:p>
          <a:p>
            <a:r>
              <a:rPr lang="el-GR" dirty="0" smtClean="0"/>
              <a:t>Είναι </a:t>
            </a:r>
            <a:r>
              <a:rPr lang="el-GR" dirty="0" err="1" smtClean="0"/>
              <a:t>διαδραστικό</a:t>
            </a:r>
            <a:r>
              <a:rPr lang="el-GR" dirty="0" smtClean="0"/>
              <a:t>: Μας ρωτάει για κάθε αλλαγή σε κάθε αρχείο</a:t>
            </a:r>
            <a:endParaRPr lang="en-US" dirty="0" smtClean="0"/>
          </a:p>
          <a:p>
            <a:r>
              <a:rPr lang="el-GR" dirty="0" smtClean="0"/>
              <a:t>Παίρνει παράμετρο αρχείο</a:t>
            </a:r>
          </a:p>
          <a:p>
            <a:pPr lvl="1"/>
            <a:r>
              <a:rPr lang="el-GR" dirty="0" smtClean="0"/>
              <a:t>ή χωρίς παραμέτρους μας ρωτάει για όλα τα αρχεία που έχουν αλλάξει</a:t>
            </a:r>
            <a:endParaRPr lang="en-US" dirty="0" smtClean="0"/>
          </a:p>
          <a:p>
            <a:r>
              <a:rPr lang="el-GR" dirty="0" smtClean="0"/>
              <a:t>Μας επιτρέπει να κάνουμε καθαρότερα </a:t>
            </a:r>
            <a:r>
              <a:rPr lang="en-US" dirty="0" smtClean="0"/>
              <a:t>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276"/>
            <a:ext cx="20104648" cy="5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Μία λίστα στην οποία αποθηκεύονται όλα όσα κάνουμε με τη σειρά</a:t>
            </a:r>
            <a:endParaRPr lang="el-GR" dirty="0"/>
          </a:p>
          <a:p>
            <a:pPr lvl="1"/>
            <a:r>
              <a:rPr lang="el-GR" dirty="0" smtClean="0"/>
              <a:t>Πού ήταν το </a:t>
            </a:r>
            <a:r>
              <a:rPr lang="en-US" dirty="0" smtClean="0"/>
              <a:t>HEAD </a:t>
            </a:r>
            <a:r>
              <a:rPr lang="el-GR" dirty="0" smtClean="0"/>
              <a:t>κάθε στιγμή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commit </a:t>
            </a:r>
            <a:r>
              <a:rPr lang="el-GR" dirty="0" smtClean="0"/>
              <a:t>που γίνεται μπαίνει εκεί σειριακά</a:t>
            </a:r>
          </a:p>
          <a:p>
            <a:r>
              <a:rPr lang="el-GR" dirty="0" smtClean="0"/>
              <a:t>Την εμφανίζουμε με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139"/>
            <a:ext cx="9144000" cy="36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&lt;branch&gt;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Δείχνει από πού πέρασε αυτό το </a:t>
            </a:r>
            <a:r>
              <a:rPr lang="en-US" dirty="0" smtClean="0"/>
              <a:t>branch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reflog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--date=relative</a:t>
            </a:r>
          </a:p>
          <a:p>
            <a:pPr lvl="1"/>
            <a:r>
              <a:rPr lang="el-GR" dirty="0" smtClean="0"/>
              <a:t>Μας δείχνει σχετικό χρόνο για την κάθε αλλαγή</a:t>
            </a:r>
          </a:p>
        </p:txBody>
      </p:sp>
    </p:spTree>
    <p:extLst>
      <p:ext uri="{BB962C8B-B14F-4D97-AF65-F5344CB8AC3E}">
        <p14:creationId xmlns:p14="http://schemas.microsoft.com/office/powerpoint/2010/main" val="11609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149"/>
            <a:ext cx="9144000" cy="38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Ξαναγράφοντας το ιστορικό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μας επιτρέπει να ξαναγράψουμε την ιστορία</a:t>
            </a:r>
          </a:p>
          <a:p>
            <a:r>
              <a:rPr lang="el-GR" dirty="0" smtClean="0"/>
              <a:t>Μπορούμε να αλλάξουμε </a:t>
            </a:r>
            <a:r>
              <a:rPr lang="en-US" dirty="0" smtClean="0"/>
              <a:t>commits</a:t>
            </a:r>
          </a:p>
          <a:p>
            <a:pPr lvl="1"/>
            <a:r>
              <a:rPr lang="el-GR" dirty="0" smtClean="0"/>
              <a:t>Την σειρά με την οποία εφαρμόστηκαν</a:t>
            </a:r>
          </a:p>
          <a:p>
            <a:pPr lvl="1"/>
            <a:r>
              <a:rPr lang="el-GR" dirty="0" smtClean="0"/>
              <a:t>Το τι αλλαγή έκανε το καθένα</a:t>
            </a:r>
          </a:p>
          <a:p>
            <a:pPr lvl="1"/>
            <a:r>
              <a:rPr lang="el-GR" dirty="0" smtClean="0"/>
              <a:t>Τις περιγραφές τους</a:t>
            </a:r>
          </a:p>
        </p:txBody>
      </p:sp>
    </p:spTree>
    <p:extLst>
      <p:ext uri="{BB962C8B-B14F-4D97-AF65-F5344CB8AC3E}">
        <p14:creationId xmlns:p14="http://schemas.microsoft.com/office/powerpoint/2010/main" val="7083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Ξαναγράφοντας το ιστορικό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Αυτό πρέπει να γίνεται πολύ </a:t>
            </a:r>
            <a:r>
              <a:rPr lang="el-GR" dirty="0" smtClean="0"/>
              <a:t>προσεκτικά</a:t>
            </a:r>
          </a:p>
          <a:p>
            <a:r>
              <a:rPr lang="el-GR" dirty="0" smtClean="0"/>
              <a:t>Κανόνας της πιάτσας:</a:t>
            </a:r>
          </a:p>
          <a:p>
            <a:pPr marL="0" indent="0">
              <a:buNone/>
            </a:pPr>
            <a:endParaRPr lang="el-GR" dirty="0" smtClean="0"/>
          </a:p>
          <a:p>
            <a:pPr marL="0" indent="0" algn="ctr">
              <a:buNone/>
            </a:pPr>
            <a:r>
              <a:rPr lang="el-GR" b="1" dirty="0" smtClean="0"/>
              <a:t>Μην ξαναγράφεις το ιστορικό σε </a:t>
            </a:r>
            <a:r>
              <a:rPr lang="en-US" b="1" dirty="0" smtClean="0"/>
              <a:t>commits </a:t>
            </a:r>
            <a:r>
              <a:rPr lang="el-GR" b="1" dirty="0" smtClean="0"/>
              <a:t>που μπορεί να έχουν κάνει </a:t>
            </a:r>
            <a:r>
              <a:rPr lang="en-US" b="1" dirty="0" smtClean="0"/>
              <a:t>pull </a:t>
            </a:r>
            <a:r>
              <a:rPr lang="el-GR" b="1" dirty="0" smtClean="0"/>
              <a:t>άλλοι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14236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 --amend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Αλλάζει το πιο πρόσφατο </a:t>
            </a:r>
            <a:r>
              <a:rPr lang="en-US" dirty="0" smtClean="0"/>
              <a:t>commit</a:t>
            </a:r>
          </a:p>
          <a:p>
            <a:r>
              <a:rPr lang="el-GR" dirty="0" smtClean="0"/>
              <a:t>Προσθέτει τα πράγματα που έχουμε ετοιμάσει για </a:t>
            </a:r>
            <a:r>
              <a:rPr lang="en-US" dirty="0" smtClean="0"/>
              <a:t>commit (staging)</a:t>
            </a:r>
          </a:p>
          <a:p>
            <a:r>
              <a:rPr lang="el-GR" dirty="0" smtClean="0"/>
              <a:t>Μας ρωτάει για αλλαγή στο </a:t>
            </a:r>
            <a:r>
              <a:rPr lang="en-US" dirty="0" smtClean="0"/>
              <a:t>commit message</a:t>
            </a:r>
          </a:p>
          <a:p>
            <a:pPr lvl="1"/>
            <a:r>
              <a:rPr lang="el-GR" dirty="0" smtClean="0"/>
              <a:t>εκτός αν περάσουμε </a:t>
            </a:r>
            <a:r>
              <a:rPr lang="en-US" dirty="0" smtClean="0"/>
              <a:t>--no-edit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smtClean="0"/>
              <a:t>Όσο δουλεύουμε σε ένα </a:t>
            </a:r>
            <a:r>
              <a:rPr lang="en-US" dirty="0" smtClean="0"/>
              <a:t>feature branch </a:t>
            </a:r>
            <a:r>
              <a:rPr lang="el-GR" dirty="0" smtClean="0"/>
              <a:t>μπορεί να έχουν γίνει αλλαγές στο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Θέλουμε να δουλεύουμε στη νεότερη έκδοση του κώδικα</a:t>
            </a:r>
          </a:p>
          <a:p>
            <a:r>
              <a:rPr lang="el-GR" dirty="0" smtClean="0"/>
              <a:t>Γι’ αυτό μπορούμε στο </a:t>
            </a:r>
            <a:r>
              <a:rPr lang="en-US" dirty="0" smtClean="0"/>
              <a:t>feature </a:t>
            </a:r>
            <a:r>
              <a:rPr lang="el-GR" dirty="0" smtClean="0"/>
              <a:t>να τρέξουμε: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merge master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Επιλύουμε </a:t>
            </a:r>
            <a:r>
              <a:rPr lang="en-US" dirty="0" smtClean="0">
                <a:ea typeface="Consolas" charset="0"/>
                <a:cs typeface="Consolas" charset="0"/>
              </a:rPr>
              <a:t>conflicts</a:t>
            </a:r>
          </a:p>
          <a:p>
            <a:r>
              <a:rPr lang="el-GR" dirty="0" smtClean="0">
                <a:ea typeface="Consolas" charset="0"/>
                <a:cs typeface="Consolas" charset="0"/>
              </a:rPr>
              <a:t>Συνεχίζουμε να δουλεύουμε στον νεότερο κώδικα</a:t>
            </a:r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l-GR" dirty="0" smtClean="0">
                <a:ea typeface="Consolas" charset="0"/>
                <a:cs typeface="Consolas" charset="0"/>
              </a:rPr>
              <a:t>Κάνουμε κι άλλα </a:t>
            </a:r>
            <a:r>
              <a:rPr lang="en-US" dirty="0" smtClean="0">
                <a:ea typeface="Consolas" charset="0"/>
                <a:cs typeface="Consolas" charset="0"/>
              </a:rPr>
              <a:t>commits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smtClean="0">
                <a:ea typeface="Consolas" charset="0"/>
                <a:cs typeface="Consolas" charset="0"/>
              </a:rPr>
              <a:t>feature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4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merge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hub pull-request</a:t>
            </a:r>
          </a:p>
        </p:txBody>
      </p:sp>
    </p:spTree>
    <p:extLst>
      <p:ext uri="{BB962C8B-B14F-4D97-AF65-F5344CB8AC3E}">
        <p14:creationId xmlns:p14="http://schemas.microsoft.com/office/powerpoint/2010/main" val="204336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8243" y="2698477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9015" y="5163541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75933" y="4429168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81100" y="6198073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54860" y="5532873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1144" y="1473263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56150" y="1935319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84389" y="2961614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75147" y="2698477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23047" y="375010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16378" y="2950907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45345" y="2687771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673515" y="4047368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60303" y="378697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086576" y="2950907"/>
            <a:ext cx="8805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982067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3"/>
            <a:endCxn id="22" idx="6"/>
          </p:cNvCxnSpPr>
          <p:nvPr/>
        </p:nvCxnSpPr>
        <p:spPr>
          <a:xfrm flipH="1">
            <a:off x="4086576" y="315838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203364" y="3225392"/>
            <a:ext cx="919683" cy="787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3" idx="2"/>
            <a:endCxn id="24" idx="6"/>
          </p:cNvCxnSpPr>
          <p:nvPr/>
        </p:nvCxnSpPr>
        <p:spPr>
          <a:xfrm flipH="1">
            <a:off x="5508340" y="2972320"/>
            <a:ext cx="600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649959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1408" y="374945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086576" y="4118039"/>
            <a:ext cx="2024832" cy="3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109310" y="2709183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677397" y="308297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3" idx="2"/>
          </p:cNvCxnSpPr>
          <p:nvPr/>
        </p:nvCxnSpPr>
        <p:spPr>
          <a:xfrm flipH="1" flipV="1">
            <a:off x="6677397" y="2961614"/>
            <a:ext cx="972562" cy="10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Παρόμοιο με το </a:t>
            </a:r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el-GR" dirty="0" smtClean="0"/>
          </a:p>
          <a:p>
            <a:r>
              <a:rPr lang="el-GR" dirty="0" smtClean="0"/>
              <a:t>Εφαρμόζεται ανάμεσα σε 2 </a:t>
            </a:r>
            <a:r>
              <a:rPr lang="en-US" dirty="0" smtClean="0"/>
              <a:t>branches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στο οποίο βρισκόμαστε (π.χ. </a:t>
            </a:r>
            <a:r>
              <a:rPr lang="en-US" dirty="0" smtClean="0"/>
              <a:t>feature)</a:t>
            </a:r>
          </a:p>
          <a:p>
            <a:pPr lvl="1"/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πάνω στο οποίο κάνουμε </a:t>
            </a:r>
            <a:r>
              <a:rPr lang="en-US" dirty="0" smtClean="0"/>
              <a:t>rebase (</a:t>
            </a:r>
            <a:r>
              <a:rPr lang="el-GR" dirty="0" smtClean="0"/>
              <a:t>π.χ. </a:t>
            </a:r>
            <a:r>
              <a:rPr lang="en-US" dirty="0" smtClean="0"/>
              <a:t>master)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4370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Αλγόριθμος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smtClean="0"/>
              <a:t>Παρομοίως </a:t>
            </a:r>
            <a:r>
              <a:rPr lang="el-GR" dirty="0"/>
              <a:t>με το </a:t>
            </a:r>
            <a:r>
              <a:rPr lang="en-US" dirty="0" smtClean="0"/>
              <a:t>merge</a:t>
            </a:r>
            <a:endParaRPr lang="el-GR" dirty="0" smtClean="0"/>
          </a:p>
          <a:p>
            <a:pPr lvl="1"/>
            <a:r>
              <a:rPr lang="el-GR" dirty="0" smtClean="0"/>
              <a:t>Βρίσκει </a:t>
            </a:r>
            <a:r>
              <a:rPr lang="el-GR" dirty="0"/>
              <a:t>τον πιο πρόσφατο κοινό </a:t>
            </a:r>
            <a:r>
              <a:rPr lang="el-GR" dirty="0" smtClean="0"/>
              <a:t>πρόγονο</a:t>
            </a:r>
          </a:p>
          <a:p>
            <a:pPr lvl="1"/>
            <a:r>
              <a:rPr lang="el-GR" dirty="0" smtClean="0"/>
              <a:t>Βρίσκει το </a:t>
            </a:r>
            <a:r>
              <a:rPr lang="en-US" dirty="0" smtClean="0"/>
              <a:t>diff </a:t>
            </a:r>
            <a:r>
              <a:rPr lang="el-GR" dirty="0" smtClean="0"/>
              <a:t>ανάμεσα:</a:t>
            </a:r>
          </a:p>
          <a:p>
            <a:pPr lvl="2"/>
            <a:r>
              <a:rPr lang="el-GR" dirty="0" smtClean="0"/>
              <a:t>Στον πιο πρόσφατο κοινό πρόγονο</a:t>
            </a:r>
          </a:p>
          <a:p>
            <a:pPr lvl="2"/>
            <a:r>
              <a:rPr lang="el-GR" dirty="0" smtClean="0"/>
              <a:t>Στο </a:t>
            </a:r>
            <a:r>
              <a:rPr lang="en-US" dirty="0" smtClean="0"/>
              <a:t>branch </a:t>
            </a:r>
            <a:r>
              <a:rPr lang="el-GR" dirty="0" smtClean="0"/>
              <a:t>στο οποίο βρισκόμαστε</a:t>
            </a:r>
            <a:r>
              <a:rPr lang="en-US" dirty="0" smtClean="0"/>
              <a:t> (feature)</a:t>
            </a:r>
          </a:p>
          <a:p>
            <a:r>
              <a:rPr lang="el-GR" dirty="0" smtClean="0"/>
              <a:t>Εφαρμόζει όλα τα </a:t>
            </a:r>
            <a:r>
              <a:rPr lang="en-US" dirty="0" smtClean="0"/>
              <a:t>commits </a:t>
            </a:r>
            <a:r>
              <a:rPr lang="el-GR" dirty="0" smtClean="0"/>
              <a:t>που βρήκε πάνω στο </a:t>
            </a:r>
            <a:r>
              <a:rPr lang="en-US" dirty="0" smtClean="0"/>
              <a:t>branch </a:t>
            </a:r>
            <a:r>
              <a:rPr lang="el-GR" dirty="0" smtClean="0"/>
              <a:t>στο οποίο γίνεται </a:t>
            </a:r>
            <a:r>
              <a:rPr lang="en-US" dirty="0" smtClean="0"/>
              <a:t>rebase</a:t>
            </a:r>
            <a:endParaRPr lang="el-GR" dirty="0" smtClean="0"/>
          </a:p>
          <a:p>
            <a:pPr lvl="1"/>
            <a:r>
              <a:rPr lang="el-GR" dirty="0" smtClean="0"/>
              <a:t>Το αποτέλεσμα αποθηκεύεται στο </a:t>
            </a:r>
            <a:r>
              <a:rPr lang="en-US" dirty="0" smtClean="0"/>
              <a:t>branch </a:t>
            </a:r>
            <a:r>
              <a:rPr lang="el-GR" dirty="0" smtClean="0"/>
              <a:t>που βρισκόμαστε</a:t>
            </a:r>
            <a:r>
              <a:rPr lang="en-US" dirty="0" smtClean="0"/>
              <a:t> (feature)</a:t>
            </a:r>
          </a:p>
          <a:p>
            <a:r>
              <a:rPr lang="el-GR" dirty="0" smtClean="0"/>
              <a:t>Το </a:t>
            </a:r>
            <a:r>
              <a:rPr lang="en-US" dirty="0" smtClean="0"/>
              <a:t>branch </a:t>
            </a:r>
            <a:r>
              <a:rPr lang="el-GR" dirty="0" smtClean="0"/>
              <a:t>πάνω στο οποίο γίνεται </a:t>
            </a:r>
            <a:r>
              <a:rPr lang="en-US" dirty="0" smtClean="0"/>
              <a:t>rebase (master) </a:t>
            </a:r>
            <a:r>
              <a:rPr lang="el-GR" dirty="0" smtClean="0"/>
              <a:t>δε μεταφέρεται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449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(feature)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rebase master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7808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5" idx="6"/>
          </p:cNvCxnSpPr>
          <p:nvPr/>
        </p:nvCxnSpPr>
        <p:spPr>
          <a:xfrm flipH="1">
            <a:off x="674081" y="2963457"/>
            <a:ext cx="1281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955443" y="2700320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3848" y="514567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4993275" y="4416525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33" y="6180204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4990069" y="5515004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49189" y="1466890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3" name="Straight Arrow Connector 12"/>
          <p:cNvCxnSpPr>
            <a:endCxn id="24" idx="0"/>
          </p:cNvCxnSpPr>
          <p:nvPr/>
        </p:nvCxnSpPr>
        <p:spPr>
          <a:xfrm>
            <a:off x="6294195" y="1928946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6"/>
          </p:cNvCxnSpPr>
          <p:nvPr/>
        </p:nvCxnSpPr>
        <p:spPr>
          <a:xfrm flipH="1">
            <a:off x="2481716" y="2963457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372474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7" idx="5"/>
          </p:cNvCxnSpPr>
          <p:nvPr/>
        </p:nvCxnSpPr>
        <p:spPr>
          <a:xfrm flipH="1" flipV="1">
            <a:off x="2404645" y="3149522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372474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3898747" y="295275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742672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4" idx="2"/>
            <a:endCxn id="20" idx="6"/>
          </p:cNvCxnSpPr>
          <p:nvPr/>
        </p:nvCxnSpPr>
        <p:spPr>
          <a:xfrm flipH="1">
            <a:off x="5268945" y="295275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031058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 flipH="1">
            <a:off x="3898747" y="415338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742672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930918" y="2349794"/>
            <a:ext cx="3958491" cy="1224285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139858" y="1928946"/>
            <a:ext cx="286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6600"/>
                </a:solidFill>
              </a:rPr>
              <a:t>αλλαγές που εφαρμόζονται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7400" y="2266012"/>
            <a:ext cx="180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5AC9E7"/>
                </a:solidFill>
              </a:rPr>
              <a:t>κοινός πρόγονος</a:t>
            </a:r>
            <a:endParaRPr lang="en-US" b="1" dirty="0">
              <a:solidFill>
                <a:srgbClr val="5AC9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 animBg="1"/>
      <p:bldP spid="43" grpId="0"/>
      <p:bldP spid="4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onsolas"/>
                <a:cs typeface="Consolas"/>
              </a:rPr>
              <a:t>(feature)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rebase master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7808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5" idx="6"/>
          </p:cNvCxnSpPr>
          <p:nvPr/>
        </p:nvCxnSpPr>
        <p:spPr>
          <a:xfrm flipH="1">
            <a:off x="674081" y="2952751"/>
            <a:ext cx="519099" cy="10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193180" y="2700320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1585" y="5145672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4231012" y="4416525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57011" y="1479703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20798" y="1648990"/>
            <a:ext cx="695097" cy="38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86926" y="1466890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3" name="Straight Arrow Connector 12"/>
          <p:cNvCxnSpPr>
            <a:endCxn id="24" idx="0"/>
          </p:cNvCxnSpPr>
          <p:nvPr/>
        </p:nvCxnSpPr>
        <p:spPr>
          <a:xfrm>
            <a:off x="5531932" y="1928946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6"/>
          </p:cNvCxnSpPr>
          <p:nvPr/>
        </p:nvCxnSpPr>
        <p:spPr>
          <a:xfrm flipH="1">
            <a:off x="1719453" y="2963457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610211" y="270032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7" idx="5"/>
          </p:cNvCxnSpPr>
          <p:nvPr/>
        </p:nvCxnSpPr>
        <p:spPr>
          <a:xfrm flipH="1" flipV="1">
            <a:off x="1642382" y="3149522"/>
            <a:ext cx="967829" cy="883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610211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3136484" y="2952751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80409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4" idx="2"/>
            <a:endCxn id="20" idx="6"/>
          </p:cNvCxnSpPr>
          <p:nvPr/>
        </p:nvCxnSpPr>
        <p:spPr>
          <a:xfrm flipH="1">
            <a:off x="4506682" y="2952751"/>
            <a:ext cx="7621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268795" y="2689614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 flipH="1">
            <a:off x="3136484" y="4153389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980409" y="389025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168655" y="2349794"/>
            <a:ext cx="3958491" cy="1224285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2 0.17338 " pathEditMode="relative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 animBg="1"/>
      <p:bldP spid="20" grpId="0" animBg="1"/>
      <p:bldP spid="24" grpId="0" animBg="1"/>
      <p:bldP spid="4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Χρησιμότητα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«Αλλάζει τη βάση» στην οποία έχει φτιαχτεί ένα </a:t>
            </a:r>
            <a:r>
              <a:rPr lang="en-US" dirty="0" smtClean="0"/>
              <a:t>branch</a:t>
            </a:r>
          </a:p>
          <a:p>
            <a:r>
              <a:rPr lang="el-GR" dirty="0" err="1" smtClean="0"/>
              <a:t>Επαναγράφει</a:t>
            </a:r>
            <a:r>
              <a:rPr lang="el-GR" dirty="0" smtClean="0"/>
              <a:t> το ιστορικό</a:t>
            </a:r>
          </a:p>
          <a:p>
            <a:r>
              <a:rPr lang="el-GR" dirty="0" smtClean="0"/>
              <a:t>Χρησιμεύει στο να έχουμε καθαρότερο ιστορικό</a:t>
            </a:r>
          </a:p>
          <a:p>
            <a:r>
              <a:rPr lang="el-GR" dirty="0" smtClean="0"/>
              <a:t>Μετά από </a:t>
            </a:r>
            <a:r>
              <a:rPr lang="en-US" dirty="0" smtClean="0"/>
              <a:t>rebase </a:t>
            </a:r>
            <a:r>
              <a:rPr lang="el-GR" dirty="0" smtClean="0"/>
              <a:t>μπορούμε να κάνουμε καθαρό </a:t>
            </a:r>
            <a:r>
              <a:rPr lang="en-US" dirty="0" smtClean="0"/>
              <a:t>pull request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VS 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Σας προτείνουμε να κάνετε </a:t>
            </a:r>
            <a:r>
              <a:rPr lang="en-US" dirty="0" smtClean="0"/>
              <a:t>rebase </a:t>
            </a:r>
            <a:r>
              <a:rPr lang="el-GR" dirty="0" smtClean="0"/>
              <a:t>αντί για </a:t>
            </a:r>
            <a:r>
              <a:rPr lang="en-US" dirty="0" smtClean="0"/>
              <a:t>merge</a:t>
            </a:r>
          </a:p>
          <a:p>
            <a:r>
              <a:rPr lang="en-US" dirty="0" smtClean="0"/>
              <a:t>merge </a:t>
            </a:r>
            <a:r>
              <a:rPr lang="el-GR" dirty="0" smtClean="0"/>
              <a:t>να</a:t>
            </a:r>
            <a:r>
              <a:rPr lang="en-US" dirty="0" smtClean="0"/>
              <a:t> </a:t>
            </a:r>
            <a:r>
              <a:rPr lang="el-GR" dirty="0" smtClean="0"/>
              <a:t>χρησιμοποιείτε μόνο για το τελικό </a:t>
            </a:r>
            <a:r>
              <a:rPr lang="en-US" dirty="0" smtClean="0"/>
              <a:t>pull request </a:t>
            </a:r>
            <a:r>
              <a:rPr lang="el-GR" dirty="0" smtClean="0"/>
              <a:t>όταν ενοποιείται ο κώδικας του </a:t>
            </a:r>
            <a:r>
              <a:rPr lang="en-US" dirty="0" smtClean="0"/>
              <a:t>feature branch</a:t>
            </a:r>
          </a:p>
        </p:txBody>
      </p:sp>
    </p:spTree>
    <p:extLst>
      <p:ext uri="{BB962C8B-B14F-4D97-AF65-F5344CB8AC3E}">
        <p14:creationId xmlns:p14="http://schemas.microsoft.com/office/powerpoint/2010/main" val="10203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8243" y="2698477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9015" y="5163541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75933" y="4429168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81100" y="6198073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354860" y="5532873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1144" y="1473263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56150" y="1935319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84389" y="2961614"/>
            <a:ext cx="13677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75147" y="2698477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23047" y="3750100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716378" y="2950907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45345" y="2687771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673515" y="4047368"/>
            <a:ext cx="84392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60303" y="378697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086576" y="2950907"/>
            <a:ext cx="8805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982067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3"/>
            <a:endCxn id="22" idx="6"/>
          </p:cNvCxnSpPr>
          <p:nvPr/>
        </p:nvCxnSpPr>
        <p:spPr>
          <a:xfrm flipH="1">
            <a:off x="4086576" y="315838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203364" y="3225392"/>
            <a:ext cx="919683" cy="787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3" idx="2"/>
            <a:endCxn id="24" idx="6"/>
          </p:cNvCxnSpPr>
          <p:nvPr/>
        </p:nvCxnSpPr>
        <p:spPr>
          <a:xfrm flipH="1">
            <a:off x="5508340" y="2972320"/>
            <a:ext cx="600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649959" y="2709183"/>
            <a:ext cx="526273" cy="52627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11408" y="374945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086576" y="4118039"/>
            <a:ext cx="2024832" cy="3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109310" y="2709183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677397" y="3082975"/>
            <a:ext cx="972562" cy="89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3" idx="2"/>
          </p:cNvCxnSpPr>
          <p:nvPr/>
        </p:nvCxnSpPr>
        <p:spPr>
          <a:xfrm flipH="1" flipV="1">
            <a:off x="6677397" y="2961614"/>
            <a:ext cx="972562" cy="10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l-GR" dirty="0" smtClean="0"/>
              <a:t>Γράφος με </a:t>
            </a:r>
            <a:r>
              <a:rPr lang="en-US" dirty="0" smtClean="0"/>
              <a:t>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0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8030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8243" y="2698477"/>
            <a:ext cx="526273" cy="52627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1211" y="4157667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master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929592" y="3358651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53296" y="5192199"/>
            <a:ext cx="7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927056" y="4526999"/>
            <a:ext cx="3206" cy="6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11144" y="1473263"/>
            <a:ext cx="8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feature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56150" y="1935319"/>
            <a:ext cx="0" cy="760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35" idx="6"/>
          </p:cNvCxnSpPr>
          <p:nvPr/>
        </p:nvCxnSpPr>
        <p:spPr>
          <a:xfrm flipH="1">
            <a:off x="5201683" y="2961614"/>
            <a:ext cx="637925" cy="10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828479" y="2687770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29695" y="271988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370445" y="2972319"/>
            <a:ext cx="421962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806584" y="2698477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6" idx="2"/>
          </p:cNvCxnSpPr>
          <p:nvPr/>
        </p:nvCxnSpPr>
        <p:spPr>
          <a:xfrm flipH="1">
            <a:off x="1265941" y="2983026"/>
            <a:ext cx="763754" cy="1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7370987" y="2972319"/>
            <a:ext cx="300485" cy="10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671471" y="2698476"/>
            <a:ext cx="526273" cy="52627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l-GR" dirty="0" smtClean="0"/>
              <a:t>Γράφος με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341147" y="2719889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577393" y="2983026"/>
            <a:ext cx="763754" cy="1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675410" y="2709182"/>
            <a:ext cx="526273" cy="5262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3911656" y="2972319"/>
            <a:ext cx="763754" cy="16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 </a:t>
            </a:r>
            <a:r>
              <a:rPr lang="el-GR" dirty="0" smtClean="0"/>
              <a:t>σε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Κατά τη διάρκεια του </a:t>
            </a:r>
            <a:r>
              <a:rPr lang="en-US" dirty="0" smtClean="0"/>
              <a:t>rebase </a:t>
            </a:r>
            <a:r>
              <a:rPr lang="el-GR" dirty="0" smtClean="0"/>
              <a:t>μπορεί να προκύψουν </a:t>
            </a:r>
            <a:r>
              <a:rPr lang="en-US" dirty="0" smtClean="0"/>
              <a:t>conflicts</a:t>
            </a:r>
          </a:p>
          <a:p>
            <a:r>
              <a:rPr lang="el-GR" dirty="0" smtClean="0"/>
              <a:t>Αυτό σημαίνει ότι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l-GR" dirty="0"/>
              <a:t>Τ</a:t>
            </a:r>
            <a:r>
              <a:rPr lang="el-GR" dirty="0" smtClean="0"/>
              <a:t>ο </a:t>
            </a:r>
            <a:r>
              <a:rPr lang="en-US" dirty="0" smtClean="0"/>
              <a:t>branch </a:t>
            </a:r>
            <a:r>
              <a:rPr lang="el-GR" dirty="0" smtClean="0"/>
              <a:t>στο οποίο βρισκόμαστε (</a:t>
            </a:r>
            <a:r>
              <a:rPr lang="en-US" dirty="0" smtClean="0"/>
              <a:t>feature) </a:t>
            </a:r>
            <a:r>
              <a:rPr lang="el-GR" dirty="0" smtClean="0"/>
              <a:t>έχει </a:t>
            </a:r>
            <a:r>
              <a:rPr lang="en-US" dirty="0" smtClean="0"/>
              <a:t>commits </a:t>
            </a:r>
            <a:r>
              <a:rPr lang="el-GR" dirty="0" smtClean="0"/>
              <a:t>που δεν μπορούν να εφαρμοστούν στο </a:t>
            </a:r>
            <a:r>
              <a:rPr lang="en-US" dirty="0" smtClean="0"/>
              <a:t>branch </a:t>
            </a:r>
            <a:r>
              <a:rPr lang="el-GR" dirty="0" smtClean="0"/>
              <a:t>στο οποίο γίνεται </a:t>
            </a:r>
            <a:r>
              <a:rPr lang="en-US" dirty="0" smtClean="0"/>
              <a:t>rebase (master)</a:t>
            </a:r>
          </a:p>
          <a:p>
            <a:pPr lvl="1"/>
            <a:r>
              <a:rPr lang="el-GR" dirty="0" smtClean="0"/>
              <a:t>Διότι το </a:t>
            </a:r>
            <a:r>
              <a:rPr lang="en-US" dirty="0" smtClean="0"/>
              <a:t>master </a:t>
            </a:r>
            <a:r>
              <a:rPr lang="el-GR" dirty="0" smtClean="0"/>
              <a:t>εντωμεταξύ έχει αλλάξει</a:t>
            </a:r>
            <a:endParaRPr lang="en-US" dirty="0" smtClean="0"/>
          </a:p>
          <a:p>
            <a:r>
              <a:rPr lang="el-GR" dirty="0" smtClean="0"/>
              <a:t>Επιλύουμε τα </a:t>
            </a:r>
            <a:r>
              <a:rPr lang="en-US" dirty="0" smtClean="0"/>
              <a:t>conflicts </a:t>
            </a:r>
            <a:r>
              <a:rPr lang="el-GR" dirty="0" smtClean="0"/>
              <a:t>κατά τα γνωστά</a:t>
            </a:r>
            <a:endParaRPr lang="en-US" dirty="0" smtClean="0"/>
          </a:p>
          <a:p>
            <a:pPr lvl="1"/>
            <a:r>
              <a:rPr lang="el-GR" dirty="0" smtClean="0"/>
              <a:t>Μετά την επίλυση:</a:t>
            </a:r>
            <a:endParaRPr lang="en-US" dirty="0" smtClean="0"/>
          </a:p>
          <a:p>
            <a:pPr lvl="2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&amp;&amp;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 --continue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5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feature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hub pull-request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3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rebase 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smtClean="0"/>
              <a:t>rebase </a:t>
            </a:r>
            <a:r>
              <a:rPr lang="el-GR" dirty="0" smtClean="0"/>
              <a:t>είναι το πιο δυνατό </a:t>
            </a:r>
            <a:r>
              <a:rPr lang="en-US" dirty="0" err="1" smtClean="0"/>
              <a:t>git</a:t>
            </a:r>
            <a:r>
              <a:rPr lang="en-US" dirty="0" smtClean="0"/>
              <a:t> command</a:t>
            </a:r>
          </a:p>
          <a:p>
            <a:r>
              <a:rPr lang="el-GR" dirty="0" smtClean="0"/>
              <a:t>Φημίζεται ότι όλες οι εντολές του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μπορούν να γραφτούν σαν </a:t>
            </a:r>
            <a:r>
              <a:rPr lang="en-US" dirty="0" smtClean="0"/>
              <a:t>rebase </a:t>
            </a:r>
            <a:r>
              <a:rPr lang="el-GR" dirty="0" smtClean="0"/>
              <a:t>με κατάλληλες παραμέτρους ;)</a:t>
            </a:r>
            <a:endParaRPr lang="en-US" dirty="0" smtClean="0"/>
          </a:p>
          <a:p>
            <a:r>
              <a:rPr lang="el-GR" dirty="0" smtClean="0"/>
              <a:t>Με την παράμετρο </a:t>
            </a:r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l-GR" dirty="0" smtClean="0"/>
              <a:t> επιλέγουμε να κάνουμε </a:t>
            </a:r>
            <a:r>
              <a:rPr lang="en-US" dirty="0" smtClean="0"/>
              <a:t>rebase </a:t>
            </a:r>
            <a:r>
              <a:rPr lang="el-GR" dirty="0" smtClean="0"/>
              <a:t>δυναμικά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4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Δυναμικό </a:t>
            </a:r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Επιτρέπεται να:</a:t>
            </a:r>
          </a:p>
          <a:p>
            <a:pPr lvl="1"/>
            <a:r>
              <a:rPr lang="el-GR" dirty="0" smtClean="0"/>
              <a:t>Αλλάξουμε τη σειρά που θα εφαρμοστούν τα </a:t>
            </a:r>
            <a:r>
              <a:rPr lang="en-US" dirty="0" smtClean="0"/>
              <a:t>commits</a:t>
            </a:r>
          </a:p>
          <a:p>
            <a:pPr lvl="1"/>
            <a:r>
              <a:rPr lang="el-GR" dirty="0" smtClean="0"/>
              <a:t>Αλλάξουμε τα μηνύματα των </a:t>
            </a:r>
            <a:r>
              <a:rPr lang="en-US" dirty="0" smtClean="0"/>
              <a:t>commits</a:t>
            </a:r>
          </a:p>
          <a:p>
            <a:pPr lvl="1"/>
            <a:r>
              <a:rPr lang="el-GR" dirty="0" smtClean="0"/>
              <a:t>Ενώσουμε πολλαπλά </a:t>
            </a:r>
            <a:r>
              <a:rPr lang="en-US" dirty="0" smtClean="0"/>
              <a:t>commits </a:t>
            </a:r>
            <a:r>
              <a:rPr lang="el-GR" dirty="0" smtClean="0"/>
              <a:t>σε ένα</a:t>
            </a:r>
            <a:r>
              <a:rPr lang="en-US" dirty="0"/>
              <a:t> </a:t>
            </a:r>
            <a:r>
              <a:rPr lang="en-US" dirty="0" smtClean="0"/>
              <a:t>(squash/</a:t>
            </a:r>
            <a:r>
              <a:rPr lang="en-US" dirty="0" err="1" smtClean="0"/>
              <a:t>fixup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l-GR" dirty="0" smtClean="0"/>
              <a:t>Σπάσουμε ένα </a:t>
            </a:r>
            <a:r>
              <a:rPr lang="en-US" dirty="0" smtClean="0"/>
              <a:t>commit </a:t>
            </a:r>
            <a:r>
              <a:rPr lang="el-GR" dirty="0" smtClean="0"/>
              <a:t>σε πολλά</a:t>
            </a:r>
          </a:p>
        </p:txBody>
      </p:sp>
    </p:spTree>
    <p:extLst>
      <p:ext uri="{BB962C8B-B14F-4D97-AF65-F5344CB8AC3E}">
        <p14:creationId xmlns:p14="http://schemas.microsoft.com/office/powerpoint/2010/main" val="5645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rebase -</a:t>
            </a:r>
            <a:r>
              <a:rPr lang="en-US" dirty="0" err="1"/>
              <a:t>i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1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1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reset &lt;commit&gt;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Γυρνάει το τρέχον </a:t>
            </a:r>
            <a:r>
              <a:rPr lang="en-US" dirty="0" smtClean="0"/>
              <a:t>branch </a:t>
            </a:r>
            <a:r>
              <a:rPr lang="el-GR" dirty="0" smtClean="0"/>
              <a:t>στο </a:t>
            </a:r>
            <a:r>
              <a:rPr lang="en-US" dirty="0" smtClean="0"/>
              <a:t>&lt;commit&gt;</a:t>
            </a:r>
          </a:p>
          <a:p>
            <a:r>
              <a:rPr lang="el-GR" dirty="0" smtClean="0"/>
              <a:t>Ακυρώνει όλες τις αλλαγές εντωμεταξύ</a:t>
            </a:r>
            <a:endParaRPr lang="en-US" dirty="0"/>
          </a:p>
          <a:p>
            <a:r>
              <a:rPr lang="el-GR" dirty="0" smtClean="0"/>
              <a:t>Συνήθης χρήση:</a:t>
            </a:r>
          </a:p>
          <a:p>
            <a:pPr lvl="1"/>
            <a:r>
              <a:rPr lang="el-GR" dirty="0" smtClean="0"/>
              <a:t>Ακύρωση του πιο προσφατου </a:t>
            </a:r>
            <a:r>
              <a:rPr lang="en-US" dirty="0" smtClean="0"/>
              <a:t>commit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reset HEAD~</a:t>
            </a:r>
          </a:p>
          <a:p>
            <a:r>
              <a:rPr lang="el-GR" dirty="0" smtClean="0">
                <a:cs typeface="Consolas"/>
              </a:rPr>
              <a:t>Μην το κάνετε για δημοσιευμένα </a:t>
            </a:r>
            <a:r>
              <a:rPr lang="en-US" dirty="0" smtClean="0">
                <a:cs typeface="Consolas"/>
              </a:rPr>
              <a:t>commits!</a:t>
            </a:r>
          </a:p>
          <a:p>
            <a:pPr lvl="1"/>
            <a:r>
              <a:rPr lang="el-GR" dirty="0">
                <a:cs typeface="Consolas"/>
              </a:rPr>
              <a:t>Φ</a:t>
            </a:r>
            <a:r>
              <a:rPr lang="el-GR" dirty="0" smtClean="0">
                <a:cs typeface="Consolas"/>
              </a:rPr>
              <a:t>τιάξτε ένα νέο με </a:t>
            </a: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revert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247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--force-with-lease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Σε περίπτωση που αλλάξουμε το ιστορικό, το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l-GR" dirty="0" smtClean="0"/>
              <a:t>θα αρνηθεί να κάνει </a:t>
            </a:r>
            <a:r>
              <a:rPr lang="en-US" dirty="0" smtClean="0"/>
              <a:t>push</a:t>
            </a:r>
          </a:p>
          <a:p>
            <a:r>
              <a:rPr lang="el-GR" dirty="0" smtClean="0"/>
              <a:t>Γι’ αυτό κάνουμε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--</a:t>
            </a:r>
            <a:r>
              <a:rPr lang="en-US" dirty="0">
                <a:latin typeface="Consolas"/>
                <a:cs typeface="Consolas"/>
              </a:rPr>
              <a:t>force-with-</a:t>
            </a:r>
            <a:r>
              <a:rPr lang="en-US" dirty="0" smtClean="0">
                <a:latin typeface="Consolas"/>
                <a:cs typeface="Consolas"/>
              </a:rPr>
              <a:t>lease</a:t>
            </a:r>
          </a:p>
          <a:p>
            <a:r>
              <a:rPr lang="el-GR" dirty="0" smtClean="0">
                <a:cs typeface="Consolas"/>
              </a:rPr>
              <a:t>ή αν δεν είναι διαθέσιμο</a:t>
            </a:r>
            <a:endParaRPr lang="en-US" dirty="0" smtClean="0"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--force</a:t>
            </a:r>
            <a:endParaRPr lang="en-US" dirty="0"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1478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2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Βήματα για </a:t>
            </a:r>
            <a:r>
              <a:rPr lang="en-US" dirty="0" smtClean="0"/>
              <a:t>Pull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dirty="0" smtClean="0"/>
              <a:t>Δημοσιεύουμε τις αλλαγές μας στο </a:t>
            </a:r>
            <a:r>
              <a:rPr lang="en-US" dirty="0" smtClean="0"/>
              <a:t>fork </a:t>
            </a:r>
            <a:r>
              <a:rPr lang="el-GR" dirty="0" smtClean="0"/>
              <a:t>μας</a:t>
            </a:r>
          </a:p>
          <a:p>
            <a:pPr marL="914400" lvl="1" indent="-514350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feature</a:t>
            </a:r>
            <a:endParaRPr lang="el-GR" dirty="0" smtClean="0">
              <a:latin typeface="Consolas" charset="0"/>
              <a:ea typeface="Consolas" charset="0"/>
              <a:cs typeface="Consolas" charset="0"/>
            </a:endParaRPr>
          </a:p>
          <a:p>
            <a:pPr marL="914400" lvl="1" indent="-514350"/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αυτό δημιουργεί το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branch feature 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από το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clone </a:t>
            </a:r>
            <a:r>
              <a:rPr lang="el-GR" dirty="0" smtClean="0">
                <a:latin typeface="Consolas" charset="0"/>
                <a:ea typeface="Consolas" charset="0"/>
                <a:cs typeface="Consolas" charset="0"/>
              </a:rPr>
              <a:t>στο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fork</a:t>
            </a: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ea typeface="Consolas" charset="0"/>
                <a:cs typeface="Consolas" charset="0"/>
              </a:rPr>
              <a:t>Δημιουργούμε ένα </a:t>
            </a:r>
            <a:r>
              <a:rPr lang="en-US" dirty="0" smtClean="0">
                <a:ea typeface="Consolas" charset="0"/>
                <a:cs typeface="Consolas" charset="0"/>
              </a:rPr>
              <a:t>Pull Request </a:t>
            </a:r>
            <a:r>
              <a:rPr lang="el-GR" dirty="0" smtClean="0">
                <a:ea typeface="Consolas" charset="0"/>
                <a:cs typeface="Consolas" charset="0"/>
              </a:rPr>
              <a:t>στο </a:t>
            </a:r>
            <a:r>
              <a:rPr lang="en-US" dirty="0" err="1" smtClean="0">
                <a:ea typeface="Consolas" charset="0"/>
                <a:cs typeface="Consolas" charset="0"/>
              </a:rPr>
              <a:t>GitHub</a:t>
            </a:r>
            <a:endParaRPr lang="en-US" dirty="0" smtClean="0"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l-GR" dirty="0" smtClean="0">
                <a:ea typeface="Consolas" charset="0"/>
                <a:cs typeface="Consolas" charset="0"/>
              </a:rPr>
              <a:t>Ο ιδιοκτήτης του </a:t>
            </a:r>
            <a:r>
              <a:rPr lang="en-US" dirty="0" smtClean="0">
                <a:ea typeface="Consolas" charset="0"/>
                <a:cs typeface="Consolas" charset="0"/>
              </a:rPr>
              <a:t>repository </a:t>
            </a:r>
            <a:r>
              <a:rPr lang="el-GR" dirty="0" smtClean="0">
                <a:ea typeface="Consolas" charset="0"/>
                <a:cs typeface="Consolas" charset="0"/>
              </a:rPr>
              <a:t>κάνει </a:t>
            </a:r>
            <a:r>
              <a:rPr lang="en-US" dirty="0" smtClean="0">
                <a:ea typeface="Consolas" charset="0"/>
                <a:cs typeface="Consolas" charset="0"/>
              </a:rPr>
              <a:t>merge </a:t>
            </a:r>
            <a:r>
              <a:rPr lang="el-GR" dirty="0" smtClean="0">
                <a:ea typeface="Consolas" charset="0"/>
                <a:cs typeface="Consolas" charset="0"/>
              </a:rPr>
              <a:t>το </a:t>
            </a:r>
            <a:r>
              <a:rPr lang="en-US" dirty="0" smtClean="0">
                <a:ea typeface="Consolas" charset="0"/>
                <a:cs typeface="Consolas" charset="0"/>
              </a:rPr>
              <a:t>Pull Request </a:t>
            </a:r>
            <a:r>
              <a:rPr lang="el-GR" dirty="0" smtClean="0">
                <a:ea typeface="Consolas" charset="0"/>
                <a:cs typeface="Consolas" charset="0"/>
              </a:rPr>
              <a:t>μας</a:t>
            </a:r>
            <a:endParaRPr lang="en-US" dirty="0" smtClean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Σε </a:t>
            </a:r>
            <a:r>
              <a:rPr lang="el-GR" b="1" dirty="0" smtClean="0"/>
              <a:t>μεγάλα</a:t>
            </a:r>
            <a:r>
              <a:rPr lang="en-US" b="1" dirty="0"/>
              <a:t> </a:t>
            </a:r>
            <a:r>
              <a:rPr lang="en-US" dirty="0" smtClean="0"/>
              <a:t>open source</a:t>
            </a:r>
            <a:r>
              <a:rPr lang="el-GR" dirty="0" smtClean="0"/>
              <a:t> </a:t>
            </a:r>
            <a:r>
              <a:rPr lang="en-US" dirty="0" smtClean="0"/>
              <a:t>projects, </a:t>
            </a:r>
            <a:r>
              <a:rPr lang="el-GR" dirty="0" smtClean="0"/>
              <a:t>προτείνουμε τον τρόπο εργασίας </a:t>
            </a:r>
            <a:r>
              <a:rPr lang="en-US" dirty="0" smtClean="0"/>
              <a:t>master/develop</a:t>
            </a:r>
          </a:p>
          <a:p>
            <a:pPr lvl="1"/>
            <a:r>
              <a:rPr lang="el-GR" dirty="0" smtClean="0"/>
              <a:t>Αρκετά γραφειοκρατικός</a:t>
            </a:r>
          </a:p>
          <a:p>
            <a:pPr lvl="1"/>
            <a:r>
              <a:rPr lang="el-GR" dirty="0" smtClean="0"/>
              <a:t>Δεν τον προτείνουμε για μικρά </a:t>
            </a:r>
            <a:r>
              <a:rPr lang="en-US" dirty="0" smtClean="0"/>
              <a:t>projects</a:t>
            </a:r>
          </a:p>
          <a:p>
            <a:r>
              <a:rPr lang="el-GR" dirty="0" smtClean="0"/>
              <a:t>Παρόμοιος με το </a:t>
            </a:r>
            <a:r>
              <a:rPr lang="en-US" dirty="0" smtClean="0"/>
              <a:t>master workflow</a:t>
            </a:r>
          </a:p>
          <a:p>
            <a:r>
              <a:rPr lang="el-GR" dirty="0" smtClean="0"/>
              <a:t>Στο </a:t>
            </a:r>
            <a:r>
              <a:rPr lang="en-US" dirty="0" smtClean="0"/>
              <a:t>main repo </a:t>
            </a:r>
            <a:r>
              <a:rPr lang="el-GR" dirty="0" smtClean="0"/>
              <a:t>έχουμε 2 </a:t>
            </a:r>
            <a:r>
              <a:rPr lang="en-US" dirty="0" smtClean="0"/>
              <a:t>branches: master &amp; develop</a:t>
            </a:r>
          </a:p>
          <a:p>
            <a:r>
              <a:rPr lang="en-US" dirty="0" smtClean="0"/>
              <a:t>master = stable </a:t>
            </a:r>
            <a:r>
              <a:rPr lang="el-GR" dirty="0" smtClean="0"/>
              <a:t>έκδοση, για το ευρύ κοινό</a:t>
            </a:r>
          </a:p>
          <a:p>
            <a:r>
              <a:rPr lang="en-US" dirty="0" smtClean="0"/>
              <a:t>develop = unstable </a:t>
            </a:r>
            <a:r>
              <a:rPr lang="el-GR" dirty="0" smtClean="0"/>
              <a:t>έκδοση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Όλη η ομάδα έχει </a:t>
            </a:r>
            <a:r>
              <a:rPr lang="en-US" dirty="0" smtClean="0"/>
              <a:t>forks</a:t>
            </a:r>
          </a:p>
          <a:p>
            <a:r>
              <a:rPr lang="el-GR" b="1" dirty="0" smtClean="0"/>
              <a:t>Κανείς </a:t>
            </a:r>
            <a:r>
              <a:rPr lang="el-GR" dirty="0" smtClean="0"/>
              <a:t>δεν κάνει </a:t>
            </a:r>
            <a:r>
              <a:rPr lang="en-US" dirty="0" smtClean="0"/>
              <a:t>push </a:t>
            </a:r>
            <a:r>
              <a:rPr lang="el-GR" dirty="0" smtClean="0"/>
              <a:t>στα </a:t>
            </a:r>
            <a:r>
              <a:rPr lang="en-US" dirty="0" smtClean="0"/>
              <a:t>master </a:t>
            </a:r>
            <a:r>
              <a:rPr lang="el-GR" dirty="0" smtClean="0"/>
              <a:t>&amp; </a:t>
            </a:r>
            <a:r>
              <a:rPr lang="en-US" dirty="0" smtClean="0"/>
              <a:t>develop</a:t>
            </a:r>
          </a:p>
          <a:p>
            <a:r>
              <a:rPr lang="el-GR" dirty="0" smtClean="0"/>
              <a:t>Κάθε αλλαγή γίνεται </a:t>
            </a:r>
            <a:r>
              <a:rPr lang="el-GR" b="1" dirty="0" smtClean="0"/>
              <a:t>με </a:t>
            </a:r>
            <a:r>
              <a:rPr lang="en-US" b="1" dirty="0" smtClean="0"/>
              <a:t>pull request </a:t>
            </a:r>
            <a:r>
              <a:rPr lang="el-GR" dirty="0" smtClean="0"/>
              <a:t>μέσω του αντίστοιχου </a:t>
            </a:r>
            <a:r>
              <a:rPr lang="en-US" dirty="0" smtClean="0"/>
              <a:t>fork</a:t>
            </a:r>
          </a:p>
          <a:p>
            <a:r>
              <a:rPr lang="el-GR" dirty="0" smtClean="0"/>
              <a:t>Κάθε αλλαγή γίνεται σε </a:t>
            </a:r>
            <a:r>
              <a:rPr lang="en-US" dirty="0" smtClean="0"/>
              <a:t>feature branch </a:t>
            </a:r>
            <a:r>
              <a:rPr lang="el-GR" dirty="0" smtClean="0"/>
              <a:t>που έχει προκύψει από το </a:t>
            </a:r>
            <a:r>
              <a:rPr lang="en-US" dirty="0" smtClean="0"/>
              <a:t>develop</a:t>
            </a:r>
          </a:p>
          <a:p>
            <a:r>
              <a:rPr lang="el-GR" dirty="0" smtClean="0"/>
              <a:t>Τα </a:t>
            </a:r>
            <a:r>
              <a:rPr lang="en-US" dirty="0" smtClean="0"/>
              <a:t>pull requests </a:t>
            </a:r>
            <a:r>
              <a:rPr lang="el-GR" dirty="0" smtClean="0"/>
              <a:t>γίνονται στο </a:t>
            </a:r>
            <a:r>
              <a:rPr lang="en-US" dirty="0" smtClean="0"/>
              <a:t>develop branch </a:t>
            </a:r>
            <a:r>
              <a:rPr lang="el-GR" dirty="0" smtClean="0"/>
              <a:t>του </a:t>
            </a:r>
            <a:r>
              <a:rPr lang="en-US" dirty="0" smtClean="0"/>
              <a:t>main repo</a:t>
            </a:r>
          </a:p>
        </p:txBody>
      </p:sp>
    </p:spTree>
    <p:extLst>
      <p:ext uri="{BB962C8B-B14F-4D97-AF65-F5344CB8AC3E}">
        <p14:creationId xmlns:p14="http://schemas.microsoft.com/office/powerpoint/2010/main" val="7473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develop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pull upstream develop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push origin develop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checkout -b feature</a:t>
            </a:r>
          </a:p>
          <a:p>
            <a:pPr marL="0" indent="0">
              <a:buNone/>
            </a:pPr>
            <a:r>
              <a:rPr lang="en-US" dirty="0" smtClean="0"/>
              <a:t>vim &amp;&amp; </a:t>
            </a:r>
            <a:r>
              <a:rPr lang="en-US" dirty="0" err="1" smtClean="0"/>
              <a:t>git</a:t>
            </a:r>
            <a:r>
              <a:rPr lang="en-US" dirty="0" smtClean="0"/>
              <a:t> add &amp;&amp; </a:t>
            </a: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push origin feature</a:t>
            </a:r>
          </a:p>
          <a:p>
            <a:pPr marL="0" indent="0">
              <a:buNone/>
            </a:pPr>
            <a:r>
              <a:rPr lang="en-US" dirty="0" smtClean="0"/>
              <a:t>hub pull-request -b </a:t>
            </a:r>
            <a:r>
              <a:rPr lang="en-US" dirty="0" err="1" smtClean="0"/>
              <a:t>upstream:develop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master/develop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 smtClean="0"/>
              <a:t>Τα </a:t>
            </a:r>
            <a:r>
              <a:rPr lang="en-US" dirty="0" smtClean="0"/>
              <a:t>PRs </a:t>
            </a:r>
            <a:r>
              <a:rPr lang="el-GR" dirty="0" smtClean="0"/>
              <a:t>στο </a:t>
            </a:r>
            <a:r>
              <a:rPr lang="en-US" dirty="0" smtClean="0"/>
              <a:t>develop </a:t>
            </a:r>
            <a:r>
              <a:rPr lang="el-GR" dirty="0" smtClean="0"/>
              <a:t>γίνονται </a:t>
            </a:r>
            <a:r>
              <a:rPr lang="en-US" dirty="0" smtClean="0"/>
              <a:t>review</a:t>
            </a:r>
          </a:p>
          <a:p>
            <a:r>
              <a:rPr lang="el-GR" dirty="0" smtClean="0"/>
              <a:t>Διορθώσεις για τα </a:t>
            </a:r>
            <a:r>
              <a:rPr lang="en-US" dirty="0" smtClean="0"/>
              <a:t>PRs </a:t>
            </a:r>
            <a:r>
              <a:rPr lang="el-GR" dirty="0" smtClean="0"/>
              <a:t>με βάση τα </a:t>
            </a:r>
            <a:r>
              <a:rPr lang="en-US" dirty="0" smtClean="0"/>
              <a:t>reviews</a:t>
            </a:r>
            <a:r>
              <a:rPr lang="el-GR" dirty="0" smtClean="0"/>
              <a:t> γίνονται κανονικά </a:t>
            </a:r>
            <a:r>
              <a:rPr lang="en-US" dirty="0" smtClean="0"/>
              <a:t>push </a:t>
            </a:r>
            <a:r>
              <a:rPr lang="el-GR" dirty="0" smtClean="0"/>
              <a:t>στο αντίστοιχο</a:t>
            </a:r>
            <a:r>
              <a:rPr lang="en-US" dirty="0" smtClean="0"/>
              <a:t> feature branch</a:t>
            </a:r>
          </a:p>
          <a:p>
            <a:r>
              <a:rPr lang="el-GR" dirty="0" smtClean="0"/>
              <a:t>Τα </a:t>
            </a:r>
            <a:r>
              <a:rPr lang="en-US" dirty="0" smtClean="0"/>
              <a:t>PRs </a:t>
            </a:r>
            <a:r>
              <a:rPr lang="el-GR" dirty="0" smtClean="0"/>
              <a:t>εν τέλει γίνονται </a:t>
            </a:r>
            <a:r>
              <a:rPr lang="en-US" dirty="0" smtClean="0"/>
              <a:t>merge </a:t>
            </a:r>
            <a:r>
              <a:rPr lang="el-GR" dirty="0" smtClean="0"/>
              <a:t>στο </a:t>
            </a:r>
            <a:r>
              <a:rPr lang="en-US" dirty="0" smtClean="0"/>
              <a:t>develop</a:t>
            </a:r>
          </a:p>
          <a:p>
            <a:r>
              <a:rPr lang="el-GR" dirty="0" smtClean="0"/>
              <a:t>Όλοι οι </a:t>
            </a:r>
            <a:r>
              <a:rPr lang="en-US" dirty="0" smtClean="0"/>
              <a:t>developers </a:t>
            </a:r>
            <a:r>
              <a:rPr lang="el-GR" dirty="0" smtClean="0"/>
              <a:t>κάνουν </a:t>
            </a:r>
            <a:r>
              <a:rPr lang="en-US" dirty="0" smtClean="0"/>
              <a:t>pull </a:t>
            </a:r>
            <a:r>
              <a:rPr lang="el-GR" dirty="0" smtClean="0"/>
              <a:t>στο </a:t>
            </a:r>
            <a:r>
              <a:rPr lang="en-US" dirty="0" smtClean="0"/>
              <a:t>clone </a:t>
            </a:r>
            <a:r>
              <a:rPr lang="el-GR" dirty="0" smtClean="0"/>
              <a:t>τους από το </a:t>
            </a:r>
            <a:r>
              <a:rPr lang="en-US" dirty="0" smtClean="0"/>
              <a:t>develop </a:t>
            </a:r>
            <a:r>
              <a:rPr lang="el-GR" dirty="0" smtClean="0"/>
              <a:t>του </a:t>
            </a:r>
            <a:r>
              <a:rPr lang="en-US" dirty="0" smtClean="0"/>
              <a:t>upstream</a:t>
            </a:r>
          </a:p>
          <a:p>
            <a:r>
              <a:rPr lang="el-GR" dirty="0" smtClean="0"/>
              <a:t>Διατηρούν το </a:t>
            </a:r>
            <a:r>
              <a:rPr lang="en-US" dirty="0" smtClean="0"/>
              <a:t>develop branch </a:t>
            </a:r>
            <a:r>
              <a:rPr lang="el-GR" dirty="0" smtClean="0"/>
              <a:t>του </a:t>
            </a:r>
            <a:r>
              <a:rPr lang="en-US" dirty="0" smtClean="0"/>
              <a:t>origin </a:t>
            </a:r>
            <a:r>
              <a:rPr lang="el-GR" dirty="0" smtClean="0"/>
              <a:t>τους συγχρονισμένο με </a:t>
            </a:r>
            <a:r>
              <a:rPr lang="en-US" dirty="0" smtClean="0"/>
              <a:t>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smtClean="0"/>
              <a:t>master branch </a:t>
            </a:r>
            <a:r>
              <a:rPr lang="el-GR" dirty="0" smtClean="0"/>
              <a:t>περιέχει την πιο πρόσφατη </a:t>
            </a:r>
            <a:r>
              <a:rPr lang="en-US" dirty="0" smtClean="0"/>
              <a:t>“stable” </a:t>
            </a:r>
            <a:r>
              <a:rPr lang="el-GR" dirty="0" smtClean="0"/>
              <a:t>έκδοση</a:t>
            </a:r>
            <a:endParaRPr lang="en-US" dirty="0" smtClean="0"/>
          </a:p>
          <a:p>
            <a:r>
              <a:rPr lang="el-GR" dirty="0" smtClean="0"/>
              <a:t>Απευθύνεται στους </a:t>
            </a:r>
            <a:r>
              <a:rPr lang="el-GR" b="1" dirty="0" smtClean="0"/>
              <a:t>τελικούς χρήστες </a:t>
            </a:r>
            <a:r>
              <a:rPr lang="el-GR" dirty="0" smtClean="0"/>
              <a:t>του </a:t>
            </a:r>
            <a:r>
              <a:rPr lang="en-US" dirty="0" smtClean="0"/>
              <a:t>software</a:t>
            </a:r>
          </a:p>
          <a:p>
            <a:r>
              <a:rPr lang="el-GR" dirty="0" smtClean="0"/>
              <a:t>Κάθε φορά που θέλουμε να γίνει </a:t>
            </a:r>
            <a:r>
              <a:rPr lang="en-US" dirty="0" smtClean="0"/>
              <a:t>release </a:t>
            </a:r>
            <a:r>
              <a:rPr lang="el-GR" dirty="0" smtClean="0"/>
              <a:t>κάνουμε </a:t>
            </a:r>
            <a:r>
              <a:rPr lang="en-US" dirty="0" smtClean="0"/>
              <a:t>merge </a:t>
            </a:r>
            <a:r>
              <a:rPr lang="el-GR" dirty="0" smtClean="0"/>
              <a:t>από το </a:t>
            </a:r>
            <a:r>
              <a:rPr lang="en-US" dirty="0" smtClean="0"/>
              <a:t>develop </a:t>
            </a:r>
            <a:r>
              <a:rPr lang="el-GR" dirty="0" smtClean="0"/>
              <a:t>στο </a:t>
            </a:r>
            <a:r>
              <a:rPr lang="en-US" dirty="0" smtClean="0"/>
              <a:t>master</a:t>
            </a:r>
          </a:p>
          <a:p>
            <a:r>
              <a:rPr lang="el-GR" dirty="0" smtClean="0"/>
              <a:t>Είναι χρήσιμο ώστε οι τελικοί χρήστες να μην τρέχουν παλιές εκδόσεις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pull upstream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origin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checkout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pull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merge develop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tag -a v2.0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origin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origin v2.0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upstream master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push upstream v2.0</a:t>
            </a:r>
          </a:p>
        </p:txBody>
      </p:sp>
    </p:spTree>
    <p:extLst>
      <p:ext uri="{BB962C8B-B14F-4D97-AF65-F5344CB8AC3E}">
        <p14:creationId xmlns:p14="http://schemas.microsoft.com/office/powerpoint/2010/main" val="29394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846720" y="2869841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3502" y="3103779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49413" y="2875388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306195" y="3109326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852106" y="2875388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308888" y="3109326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854799" y="2880935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11581" y="3114873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857492" y="2892121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314274" y="3126059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0185" y="2899702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316967" y="3133640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862878" y="2905249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319660" y="3139187"/>
            <a:ext cx="5459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65571" y="2899702"/>
            <a:ext cx="456782" cy="4567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4783" y="1553157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develop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46720" y="4771205"/>
            <a:ext cx="456782" cy="4567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2842" y="6165973"/>
            <a:ext cx="85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master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303503" y="5027423"/>
            <a:ext cx="30080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311581" y="4799032"/>
            <a:ext cx="456782" cy="4567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14" idx="4"/>
          </p:cNvCxnSpPr>
          <p:nvPr/>
        </p:nvCxnSpPr>
        <p:spPr>
          <a:xfrm flipH="1">
            <a:off x="4664520" y="3348903"/>
            <a:ext cx="421363" cy="14501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22" idx="7"/>
          </p:cNvCxnSpPr>
          <p:nvPr/>
        </p:nvCxnSpPr>
        <p:spPr>
          <a:xfrm flipH="1">
            <a:off x="1236608" y="3265276"/>
            <a:ext cx="679699" cy="1572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853922" y="5008243"/>
            <a:ext cx="16524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506361" y="4827741"/>
            <a:ext cx="456782" cy="4567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18" idx="4"/>
          </p:cNvCxnSpPr>
          <p:nvPr/>
        </p:nvCxnSpPr>
        <p:spPr>
          <a:xfrm flipH="1">
            <a:off x="6752462" y="3362031"/>
            <a:ext cx="338807" cy="1476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51560" y="6168738"/>
            <a:ext cx="58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v0.1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31369" y="6165973"/>
            <a:ext cx="41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v1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044286" y="5278645"/>
            <a:ext cx="8954" cy="887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1044286" y="1983874"/>
            <a:ext cx="8954" cy="885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536808" y="5284523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916307" y="61687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/>
          <p:cNvCxnSpPr>
            <a:stCxn id="43" idx="0"/>
          </p:cNvCxnSpPr>
          <p:nvPr/>
        </p:nvCxnSpPr>
        <p:spPr>
          <a:xfrm flipH="1" flipV="1">
            <a:off x="1224084" y="5255816"/>
            <a:ext cx="899972" cy="912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743508" y="5436826"/>
            <a:ext cx="8954" cy="729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master/develop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2" y="1063229"/>
            <a:ext cx="8299205" cy="46683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729" y="5067207"/>
            <a:ext cx="2795451" cy="664325"/>
          </a:xfrm>
        </p:spPr>
        <p:txBody>
          <a:bodyPr>
            <a:normAutofit/>
          </a:bodyPr>
          <a:lstStyle/>
          <a:p>
            <a:pPr algn="ctr"/>
            <a:r>
              <a:rPr lang="el-GR" sz="1800" dirty="0">
                <a:solidFill>
                  <a:schemeClr val="bg1"/>
                </a:solidFill>
              </a:rPr>
              <a:t>Ευχαριστούμε!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5957</TotalTime>
  <Words>2652</Words>
  <Application>Microsoft Office PowerPoint</Application>
  <PresentationFormat>On-screen Show (4:3)</PresentationFormat>
  <Paragraphs>468</Paragraphs>
  <Slides>97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(Body)</vt:lpstr>
      <vt:lpstr>Consolas</vt:lpstr>
      <vt:lpstr>Office Theme</vt:lpstr>
      <vt:lpstr>Σεμινάριο Git &amp; GitHub Ημέρα 2</vt:lpstr>
      <vt:lpstr>Βοηθοί σήμερα</vt:lpstr>
      <vt:lpstr>Τι θα μάθουμε</vt:lpstr>
      <vt:lpstr>Pull requests</vt:lpstr>
      <vt:lpstr>Pull requests (PRs)</vt:lpstr>
      <vt:lpstr>Βήματα για Pull request</vt:lpstr>
      <vt:lpstr>PowerPoint Presentation</vt:lpstr>
      <vt:lpstr>PowerPoint Presentation</vt:lpstr>
      <vt:lpstr>Βήματα για Pull request</vt:lpstr>
      <vt:lpstr>PowerPoint Presentation</vt:lpstr>
      <vt:lpstr>Reviews</vt:lpstr>
      <vt:lpstr>PowerPoint Presentation</vt:lpstr>
      <vt:lpstr>Ομαδικό workflow</vt:lpstr>
      <vt:lpstr>Ομαδικό workflow</vt:lpstr>
      <vt:lpstr>‘upstream’ remote</vt:lpstr>
      <vt:lpstr>Ομαδικό workflow</vt:lpstr>
      <vt:lpstr>Το εργαλείο hub</vt:lpstr>
      <vt:lpstr>master workflow</vt:lpstr>
      <vt:lpstr> Άσκηση</vt:lpstr>
      <vt:lpstr>Άσκηση</vt:lpstr>
      <vt:lpstr>Φτιάχνοντας το δικό μας repo</vt:lpstr>
      <vt:lpstr>PowerPoint Presentation</vt:lpstr>
      <vt:lpstr>Πλοήγηση στον γράφο του git</vt:lpstr>
      <vt:lpstr>Πλοήγηση στον γράφο του git</vt:lpstr>
      <vt:lpstr>Quiz: Πού είναι;</vt:lpstr>
      <vt:lpstr>GitHub Issues</vt:lpstr>
      <vt:lpstr>PowerPoint Presentation</vt:lpstr>
      <vt:lpstr>PowerPoint Presentation</vt:lpstr>
      <vt:lpstr>Αναγνωριστικά GitHub Issues</vt:lpstr>
      <vt:lpstr>PowerPoint Presentation</vt:lpstr>
      <vt:lpstr>PowerPoint Presentation</vt:lpstr>
      <vt:lpstr>git checkout &lt;commit&gt;</vt:lpstr>
      <vt:lpstr>git checkout &lt;commit&gt;</vt:lpstr>
      <vt:lpstr>git checkout &lt;commit&gt; &lt;file&gt;</vt:lpstr>
      <vt:lpstr>Διάλλειμα</vt:lpstr>
      <vt:lpstr>Βρίσκοντας ένα bug</vt:lpstr>
      <vt:lpstr>git bisect</vt:lpstr>
      <vt:lpstr>git bisect</vt:lpstr>
      <vt:lpstr>git bisect demo</vt:lpstr>
      <vt:lpstr>git blame &lt;file&gt;</vt:lpstr>
      <vt:lpstr>PowerPoint Presentation</vt:lpstr>
      <vt:lpstr>GitHub Blame</vt:lpstr>
      <vt:lpstr>PowerPoint Presentation</vt:lpstr>
      <vt:lpstr>PowerPoint Presentation</vt:lpstr>
      <vt:lpstr>GitHub show</vt:lpstr>
      <vt:lpstr>PowerPoint Presentation</vt:lpstr>
      <vt:lpstr>Conflicts</vt:lpstr>
      <vt:lpstr>PowerPoint Presentation</vt:lpstr>
      <vt:lpstr>Επίλυση conflicts</vt:lpstr>
      <vt:lpstr>PowerPoint Presentation</vt:lpstr>
      <vt:lpstr>PowerPoint Presentation</vt:lpstr>
      <vt:lpstr>Επίλυση conflicts</vt:lpstr>
      <vt:lpstr>PowerPoint Presentation</vt:lpstr>
      <vt:lpstr>git cherry-pick &lt;commit&gt;</vt:lpstr>
      <vt:lpstr>PowerPoint Presentation</vt:lpstr>
      <vt:lpstr>git revert &lt;commit&gt;</vt:lpstr>
      <vt:lpstr>PowerPoint Presentation</vt:lpstr>
      <vt:lpstr>PowerPoint Presentation</vt:lpstr>
      <vt:lpstr>git tag</vt:lpstr>
      <vt:lpstr>Δημοσιεύοντας tags</vt:lpstr>
      <vt:lpstr>git add -p</vt:lpstr>
      <vt:lpstr>PowerPoint Presentation</vt:lpstr>
      <vt:lpstr>git reflog</vt:lpstr>
      <vt:lpstr>PowerPoint Presentation</vt:lpstr>
      <vt:lpstr>git reflog &lt;branch&gt;</vt:lpstr>
      <vt:lpstr>PowerPoint Presentation</vt:lpstr>
      <vt:lpstr>Ξαναγράφοντας το ιστορικό</vt:lpstr>
      <vt:lpstr>Ξαναγράφοντας το ιστορικό</vt:lpstr>
      <vt:lpstr>git commit --amend</vt:lpstr>
      <vt:lpstr>Back-merging</vt:lpstr>
      <vt:lpstr>Merge workflow</vt:lpstr>
      <vt:lpstr>PowerPoint Presentation</vt:lpstr>
      <vt:lpstr>git rebase</vt:lpstr>
      <vt:lpstr>Αλγόριθμος rebase</vt:lpstr>
      <vt:lpstr>PowerPoint Presentation</vt:lpstr>
      <vt:lpstr>PowerPoint Presentation</vt:lpstr>
      <vt:lpstr>Χρησιμότητα rebase</vt:lpstr>
      <vt:lpstr>Merge VS Rebase</vt:lpstr>
      <vt:lpstr>Γράφος με merge</vt:lpstr>
      <vt:lpstr>Γράφος με rebase</vt:lpstr>
      <vt:lpstr>Conflicts σε rebase</vt:lpstr>
      <vt:lpstr>Rebase workflow</vt:lpstr>
      <vt:lpstr>git rebase -i</vt:lpstr>
      <vt:lpstr>Δυναμικό rebase</vt:lpstr>
      <vt:lpstr>rebase -i demo</vt:lpstr>
      <vt:lpstr>PowerPoint Presentation</vt:lpstr>
      <vt:lpstr>git reset &lt;commit&gt;</vt:lpstr>
      <vt:lpstr>git push --force-with-lease</vt:lpstr>
      <vt:lpstr>PowerPoint Presentation</vt:lpstr>
      <vt:lpstr>master/develop workflow</vt:lpstr>
      <vt:lpstr>master/develop workflow</vt:lpstr>
      <vt:lpstr>master/develop workflow</vt:lpstr>
      <vt:lpstr>master/develop workflow</vt:lpstr>
      <vt:lpstr>master/develop workflow</vt:lpstr>
      <vt:lpstr>Release workflow</vt:lpstr>
      <vt:lpstr>master/develop workflow</vt:lpstr>
      <vt:lpstr>Ευχαριστούμε!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Σεμινάριο Git &amp; GitHub</dc:title>
  <dc:creator>Dionysis Zindros</dc:creator>
  <cp:lastModifiedBy>gregth</cp:lastModifiedBy>
  <cp:revision>187</cp:revision>
  <dcterms:created xsi:type="dcterms:W3CDTF">2015-10-01T14:16:48Z</dcterms:created>
  <dcterms:modified xsi:type="dcterms:W3CDTF">2015-11-21T10:25:40Z</dcterms:modified>
</cp:coreProperties>
</file>